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1"/>
    <p:sldMasterId id="2147483662" r:id="rId2"/>
    <p:sldMasterId id="2147483686" r:id="rId3"/>
    <p:sldMasterId id="2147483710" r:id="rId4"/>
  </p:sldMasterIdLst>
  <p:notesMasterIdLst>
    <p:notesMasterId r:id="rId226"/>
  </p:notesMasterIdLst>
  <p:handoutMasterIdLst>
    <p:handoutMasterId r:id="rId227"/>
  </p:handoutMasterIdLst>
  <p:sldIdLst>
    <p:sldId id="1296" r:id="rId5"/>
    <p:sldId id="1275" r:id="rId6"/>
    <p:sldId id="1276" r:id="rId7"/>
    <p:sldId id="1273" r:id="rId8"/>
    <p:sldId id="1267" r:id="rId9"/>
    <p:sldId id="1268" r:id="rId10"/>
    <p:sldId id="1269" r:id="rId11"/>
    <p:sldId id="1270" r:id="rId12"/>
    <p:sldId id="1271" r:id="rId13"/>
    <p:sldId id="1272" r:id="rId14"/>
    <p:sldId id="1264" r:id="rId15"/>
    <p:sldId id="1265" r:id="rId16"/>
    <p:sldId id="1263" r:id="rId17"/>
    <p:sldId id="1210" r:id="rId18"/>
    <p:sldId id="1193" r:id="rId19"/>
    <p:sldId id="1211" r:id="rId20"/>
    <p:sldId id="1212" r:id="rId21"/>
    <p:sldId id="1213" r:id="rId22"/>
    <p:sldId id="1214" r:id="rId23"/>
    <p:sldId id="1215" r:id="rId24"/>
    <p:sldId id="1216" r:id="rId25"/>
    <p:sldId id="1217" r:id="rId26"/>
    <p:sldId id="1218" r:id="rId27"/>
    <p:sldId id="1219" r:id="rId28"/>
    <p:sldId id="1220" r:id="rId29"/>
    <p:sldId id="1221" r:id="rId30"/>
    <p:sldId id="1222" r:id="rId31"/>
    <p:sldId id="1223" r:id="rId32"/>
    <p:sldId id="1224" r:id="rId33"/>
    <p:sldId id="1225" r:id="rId34"/>
    <p:sldId id="1226" r:id="rId35"/>
    <p:sldId id="1227" r:id="rId36"/>
    <p:sldId id="1229" r:id="rId37"/>
    <p:sldId id="1230" r:id="rId38"/>
    <p:sldId id="1231" r:id="rId39"/>
    <p:sldId id="1297" r:id="rId40"/>
    <p:sldId id="1315" r:id="rId41"/>
    <p:sldId id="1311" r:id="rId42"/>
    <p:sldId id="1312" r:id="rId43"/>
    <p:sldId id="1313" r:id="rId44"/>
    <p:sldId id="1314" r:id="rId45"/>
    <p:sldId id="1316" r:id="rId46"/>
    <p:sldId id="1298" r:id="rId47"/>
    <p:sldId id="853" r:id="rId48"/>
    <p:sldId id="854" r:id="rId49"/>
    <p:sldId id="855" r:id="rId50"/>
    <p:sldId id="856" r:id="rId51"/>
    <p:sldId id="935" r:id="rId52"/>
    <p:sldId id="947" r:id="rId53"/>
    <p:sldId id="857" r:id="rId54"/>
    <p:sldId id="948" r:id="rId55"/>
    <p:sldId id="963" r:id="rId56"/>
    <p:sldId id="928" r:id="rId57"/>
    <p:sldId id="858" r:id="rId58"/>
    <p:sldId id="859" r:id="rId59"/>
    <p:sldId id="860" r:id="rId60"/>
    <p:sldId id="861" r:id="rId61"/>
    <p:sldId id="929" r:id="rId62"/>
    <p:sldId id="862" r:id="rId63"/>
    <p:sldId id="863" r:id="rId64"/>
    <p:sldId id="864" r:id="rId65"/>
    <p:sldId id="1004" r:id="rId66"/>
    <p:sldId id="1005" r:id="rId67"/>
    <p:sldId id="999" r:id="rId68"/>
    <p:sldId id="998" r:id="rId69"/>
    <p:sldId id="868" r:id="rId70"/>
    <p:sldId id="945" r:id="rId71"/>
    <p:sldId id="946" r:id="rId72"/>
    <p:sldId id="938" r:id="rId73"/>
    <p:sldId id="939" r:id="rId74"/>
    <p:sldId id="940" r:id="rId75"/>
    <p:sldId id="936" r:id="rId76"/>
    <p:sldId id="941" r:id="rId77"/>
    <p:sldId id="874" r:id="rId78"/>
    <p:sldId id="875" r:id="rId79"/>
    <p:sldId id="876" r:id="rId80"/>
    <p:sldId id="877" r:id="rId81"/>
    <p:sldId id="878" r:id="rId82"/>
    <p:sldId id="879" r:id="rId83"/>
    <p:sldId id="1006" r:id="rId84"/>
    <p:sldId id="880" r:id="rId85"/>
    <p:sldId id="1001" r:id="rId86"/>
    <p:sldId id="1002" r:id="rId87"/>
    <p:sldId id="1000" r:id="rId88"/>
    <p:sldId id="881" r:id="rId89"/>
    <p:sldId id="882" r:id="rId90"/>
    <p:sldId id="934" r:id="rId91"/>
    <p:sldId id="884" r:id="rId92"/>
    <p:sldId id="888" r:id="rId93"/>
    <p:sldId id="885" r:id="rId94"/>
    <p:sldId id="886" r:id="rId95"/>
    <p:sldId id="887" r:id="rId96"/>
    <p:sldId id="892" r:id="rId97"/>
    <p:sldId id="893" r:id="rId98"/>
    <p:sldId id="894" r:id="rId99"/>
    <p:sldId id="1294" r:id="rId100"/>
    <p:sldId id="1130" r:id="rId101"/>
    <p:sldId id="1131" r:id="rId102"/>
    <p:sldId id="1132" r:id="rId103"/>
    <p:sldId id="1133" r:id="rId104"/>
    <p:sldId id="1134" r:id="rId105"/>
    <p:sldId id="1135" r:id="rId106"/>
    <p:sldId id="1136" r:id="rId107"/>
    <p:sldId id="1137" r:id="rId108"/>
    <p:sldId id="1138" r:id="rId109"/>
    <p:sldId id="1139" r:id="rId110"/>
    <p:sldId id="1140" r:id="rId111"/>
    <p:sldId id="1141" r:id="rId112"/>
    <p:sldId id="1142" r:id="rId113"/>
    <p:sldId id="1143" r:id="rId114"/>
    <p:sldId id="1144" r:id="rId115"/>
    <p:sldId id="1145" r:id="rId116"/>
    <p:sldId id="1146" r:id="rId117"/>
    <p:sldId id="1147" r:id="rId118"/>
    <p:sldId id="1148" r:id="rId119"/>
    <p:sldId id="1282" r:id="rId120"/>
    <p:sldId id="1283" r:id="rId121"/>
    <p:sldId id="1299" r:id="rId122"/>
    <p:sldId id="1300" r:id="rId123"/>
    <p:sldId id="1277" r:id="rId124"/>
    <p:sldId id="1154" r:id="rId125"/>
    <p:sldId id="1155" r:id="rId126"/>
    <p:sldId id="1156" r:id="rId127"/>
    <p:sldId id="1157" r:id="rId128"/>
    <p:sldId id="1317" r:id="rId129"/>
    <p:sldId id="1159" r:id="rId130"/>
    <p:sldId id="1160" r:id="rId131"/>
    <p:sldId id="1161" r:id="rId132"/>
    <p:sldId id="1162" r:id="rId133"/>
    <p:sldId id="1163" r:id="rId134"/>
    <p:sldId id="1164" r:id="rId135"/>
    <p:sldId id="1262" r:id="rId136"/>
    <p:sldId id="1301" r:id="rId137"/>
    <p:sldId id="1302" r:id="rId138"/>
    <p:sldId id="1285" r:id="rId139"/>
    <p:sldId id="1303" r:id="rId140"/>
    <p:sldId id="1304" r:id="rId141"/>
    <p:sldId id="1291" r:id="rId142"/>
    <p:sldId id="1305" r:id="rId143"/>
    <p:sldId id="1306" r:id="rId144"/>
    <p:sldId id="1171" r:id="rId145"/>
    <p:sldId id="1172" r:id="rId146"/>
    <p:sldId id="1173" r:id="rId147"/>
    <p:sldId id="1174" r:id="rId148"/>
    <p:sldId id="1175" r:id="rId149"/>
    <p:sldId id="1176" r:id="rId150"/>
    <p:sldId id="1177" r:id="rId151"/>
    <p:sldId id="1178" r:id="rId152"/>
    <p:sldId id="1179" r:id="rId153"/>
    <p:sldId id="1180" r:id="rId154"/>
    <p:sldId id="1181" r:id="rId155"/>
    <p:sldId id="1182" r:id="rId156"/>
    <p:sldId id="1183" r:id="rId157"/>
    <p:sldId id="1307" r:id="rId158"/>
    <p:sldId id="907" r:id="rId159"/>
    <p:sldId id="908" r:id="rId160"/>
    <p:sldId id="909" r:id="rId161"/>
    <p:sldId id="910" r:id="rId162"/>
    <p:sldId id="911" r:id="rId163"/>
    <p:sldId id="912" r:id="rId164"/>
    <p:sldId id="913" r:id="rId165"/>
    <p:sldId id="914" r:id="rId166"/>
    <p:sldId id="915" r:id="rId167"/>
    <p:sldId id="916" r:id="rId168"/>
    <p:sldId id="918" r:id="rId169"/>
    <p:sldId id="996" r:id="rId170"/>
    <p:sldId id="919" r:id="rId171"/>
    <p:sldId id="921" r:id="rId172"/>
    <p:sldId id="922" r:id="rId173"/>
    <p:sldId id="923" r:id="rId174"/>
    <p:sldId id="924" r:id="rId175"/>
    <p:sldId id="925" r:id="rId176"/>
    <p:sldId id="926" r:id="rId177"/>
    <p:sldId id="1319" r:id="rId178"/>
    <p:sldId id="1320" r:id="rId179"/>
    <p:sldId id="927" r:id="rId180"/>
    <p:sldId id="952" r:id="rId181"/>
    <p:sldId id="956" r:id="rId182"/>
    <p:sldId id="957" r:id="rId183"/>
    <p:sldId id="961" r:id="rId184"/>
    <p:sldId id="958" r:id="rId185"/>
    <p:sldId id="959" r:id="rId186"/>
    <p:sldId id="960" r:id="rId187"/>
    <p:sldId id="962" r:id="rId188"/>
    <p:sldId id="1259" r:id="rId189"/>
    <p:sldId id="1253" r:id="rId190"/>
    <p:sldId id="1254" r:id="rId191"/>
    <p:sldId id="1255" r:id="rId192"/>
    <p:sldId id="1256" r:id="rId193"/>
    <p:sldId id="1257" r:id="rId194"/>
    <p:sldId id="1258" r:id="rId195"/>
    <p:sldId id="930" r:id="rId196"/>
    <p:sldId id="932" r:id="rId197"/>
    <p:sldId id="933" r:id="rId198"/>
    <p:sldId id="669" r:id="rId199"/>
    <p:sldId id="1334" r:id="rId200"/>
    <p:sldId id="718" r:id="rId201"/>
    <p:sldId id="719" r:id="rId202"/>
    <p:sldId id="1328" r:id="rId203"/>
    <p:sldId id="720" r:id="rId204"/>
    <p:sldId id="721" r:id="rId205"/>
    <p:sldId id="722" r:id="rId206"/>
    <p:sldId id="696" r:id="rId207"/>
    <p:sldId id="1336" r:id="rId208"/>
    <p:sldId id="1333" r:id="rId209"/>
    <p:sldId id="1324" r:id="rId210"/>
    <p:sldId id="1335" r:id="rId211"/>
    <p:sldId id="1325" r:id="rId212"/>
    <p:sldId id="711" r:id="rId213"/>
    <p:sldId id="712" r:id="rId214"/>
    <p:sldId id="950" r:id="rId215"/>
    <p:sldId id="697" r:id="rId216"/>
    <p:sldId id="1329" r:id="rId217"/>
    <p:sldId id="1330" r:id="rId218"/>
    <p:sldId id="1331" r:id="rId219"/>
    <p:sldId id="964" r:id="rId220"/>
    <p:sldId id="965" r:id="rId221"/>
    <p:sldId id="967" r:id="rId222"/>
    <p:sldId id="968" r:id="rId223"/>
    <p:sldId id="969" r:id="rId224"/>
    <p:sldId id="970" r:id="rId2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b="1" kern="1200">
        <a:solidFill>
          <a:schemeClr val="tx1"/>
        </a:solidFill>
        <a:latin typeface="Arial Narrow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00"/>
    <a:srgbClr val="FFFFFF"/>
    <a:srgbClr val="000000"/>
    <a:srgbClr val="0066CC"/>
    <a:srgbClr val="FF3300"/>
    <a:srgbClr val="FF99CC"/>
    <a:srgbClr val="C0C0C0"/>
    <a:srgbClr val="5E5E5E"/>
    <a:srgbClr val="0033CC"/>
    <a:srgbClr val="FE9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3085" autoAdjust="0"/>
  </p:normalViewPr>
  <p:slideViewPr>
    <p:cSldViewPr>
      <p:cViewPr>
        <p:scale>
          <a:sx n="64" d="100"/>
          <a:sy n="64" d="100"/>
        </p:scale>
        <p:origin x="580" y="32"/>
      </p:cViewPr>
      <p:guideLst>
        <p:guide orient="horz" pos="18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handoutMaster" Target="handoutMasters/handout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viewProps" Target="view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theme" Target="theme/theme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231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E85737EB-C414-4179-8804-AB9EB36205F3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61260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1044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endParaRPr lang="en-US" altLang="zh-TW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 b="0">
                <a:latin typeface="Arial" charset="0"/>
                <a:ea typeface="ＭＳ Ｐゴシック" pitchFamily="34" charset="-128"/>
              </a:defRPr>
            </a:lvl1pPr>
          </a:lstStyle>
          <a:p>
            <a:fld id="{9CABD05B-6F32-4C3F-8CAA-9881709199A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4117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None/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echo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1800" b="0" i="0" u="none" strike="noStrike" kern="1200" spc="-1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(-n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) 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印出文字在螢幕上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33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wc</a:t>
            </a: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(-</a:t>
            </a:r>
            <a:r>
              <a:rPr kumimoji="1" lang="en-US" altLang="zh-TW" sz="1800" b="0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lwc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)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數字數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&amp;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行數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&amp;bytes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cut 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(-</a:t>
            </a:r>
            <a:r>
              <a:rPr kumimoji="1" lang="en-US" altLang="zh-TW" sz="1800" b="0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cfd</a:t>
            </a: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 </a:t>
            </a:r>
            <a:b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</a:br>
            <a:r>
              <a:rPr kumimoji="1" lang="en-US" altLang="zh-TW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   --complement) : </a:t>
            </a: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 Narrow" panose="020B0606020202030204" pitchFamily="34" charset="0"/>
                <a:ea typeface="新細明體" panose="02020500000000000000" pitchFamily="18" charset="-120"/>
              </a:rPr>
              <a:t>從某行字或某個範圍擷取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alias: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將指令執行的動作改寫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 err="1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basename</a:t>
            </a: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從路經擷取目錄名稱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History: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列出你之前打的指令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0"/>
              </a:spcBef>
              <a:spcAft>
                <a:spcPts val="60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!:</a:t>
            </a:r>
            <a:r>
              <a:rPr kumimoji="1" lang="zh-TW" altLang="en-US" sz="1800" b="1" i="0" u="none" strike="noStrike" kern="120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在執行一次之前的指令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8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而我們也可以自訂分隔符號 </a:t>
            </a:r>
            <a:r>
              <a:rPr lang="en-US" altLang="zh-TW" dirty="0"/>
              <a:t>:</a:t>
            </a:r>
            <a:r>
              <a:rPr lang="zh-TW" altLang="en-US" dirty="0"/>
              <a:t> 使用</a:t>
            </a:r>
            <a:r>
              <a:rPr lang="en-US" altLang="zh-TW" dirty="0"/>
              <a:t>-d</a:t>
            </a:r>
            <a:r>
              <a:rPr lang="zh-TW" altLang="en-US" dirty="0"/>
              <a:t>的旗標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297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118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389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119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038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dirty="0"/>
              <a:t>pipe</a:t>
            </a:r>
            <a:r>
              <a:rPr lang="zh-TW" altLang="en-US" dirty="0"/>
              <a:t>可將指令連結在一起</a:t>
            </a:r>
            <a:r>
              <a:rPr lang="en-US" altLang="zh-TW" dirty="0"/>
              <a:t>,</a:t>
            </a:r>
            <a:r>
              <a:rPr lang="zh-TW" altLang="en-US" dirty="0"/>
              <a:t>並為單一條指令</a:t>
            </a:r>
          </a:p>
        </p:txBody>
      </p:sp>
    </p:spTree>
    <p:extLst>
      <p:ext uri="{BB962C8B-B14F-4D97-AF65-F5344CB8AC3E}">
        <p14:creationId xmlns:p14="http://schemas.microsoft.com/office/powerpoint/2010/main" val="310022321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舉例</a:t>
            </a:r>
            <a:r>
              <a:rPr lang="en-US" altLang="zh-TW" dirty="0"/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使用</a:t>
            </a:r>
            <a:r>
              <a:rPr lang="en-US" altLang="zh-TW" dirty="0">
                <a:latin typeface="High Tower Text" pitchFamily="18" charset="0"/>
              </a:rPr>
              <a:t>ls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–</a:t>
            </a:r>
            <a:r>
              <a:rPr lang="en-US" altLang="zh-TW" dirty="0">
                <a:latin typeface="High Tower Text" pitchFamily="18" charset="0"/>
              </a:rPr>
              <a:t>l</a:t>
            </a:r>
            <a:r>
              <a:rPr lang="zh-TW" altLang="en-US" dirty="0">
                <a:latin typeface="High Tower Text" pitchFamily="18" charset="0"/>
              </a:rPr>
              <a:t> 數有幾個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zh-TW" altLang="en-US" dirty="0">
                <a:latin typeface="High Tower Text" pitchFamily="18" charset="0"/>
              </a:rPr>
              <a:t>在目錄中</a:t>
            </a:r>
            <a:endParaRPr lang="en-US" altLang="zh-TW" dirty="0">
              <a:latin typeface="High Tower Text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High Tower Text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High Tower Text" pitchFamily="18" charset="0"/>
              </a:rPr>
              <a:t>下面四個方法皆可以數</a:t>
            </a:r>
            <a:r>
              <a:rPr lang="en-US" altLang="zh-TW" dirty="0">
                <a:latin typeface="High Tower Text" pitchFamily="18" charset="0"/>
              </a:rPr>
              <a:t>file1</a:t>
            </a:r>
            <a:r>
              <a:rPr lang="zh-TW" altLang="en-US" dirty="0">
                <a:latin typeface="High Tower Text" pitchFamily="18" charset="0"/>
              </a:rPr>
              <a:t>內有幾個字</a:t>
            </a:r>
            <a:r>
              <a:rPr lang="en-US" altLang="zh-TW" dirty="0">
                <a:latin typeface="High Tower Text" pitchFamily="18" charset="0"/>
              </a:rPr>
              <a:t>,</a:t>
            </a:r>
            <a:r>
              <a:rPr lang="zh-TW" altLang="en-US" dirty="0">
                <a:latin typeface="High Tower Text" pitchFamily="18" charset="0"/>
              </a:rPr>
              <a:t>並將結果放到</a:t>
            </a:r>
            <a:r>
              <a:rPr lang="en-US" altLang="zh-TW" dirty="0">
                <a:latin typeface="High Tower Text" pitchFamily="18" charset="0"/>
              </a:rPr>
              <a:t>file2</a:t>
            </a:r>
            <a:r>
              <a:rPr lang="zh-TW" altLang="en-US" dirty="0">
                <a:latin typeface="High Tower Text" pitchFamily="18" charset="0"/>
              </a:rPr>
              <a:t>中</a:t>
            </a:r>
            <a:endParaRPr lang="en-US" altLang="zh-TW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latin typeface="High Tower Text" pitchFamily="18" charset="0"/>
              </a:rPr>
              <a:t>cat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High Tower Text" pitchFamily="18" charset="0"/>
              </a:rPr>
              <a:t>cat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|cut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d " " </a:t>
            </a:r>
            <a:r>
              <a:rPr lang="en-US" altLang="zh-TW" sz="11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1935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730F200-902C-48DF-B49E-95F8F36E275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527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D866B65-83BC-41FD-9833-8BD4D790C0D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3992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CA71CDD-0709-483C-80CD-482861BF5FC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用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12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|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</a:t>
            </a:r>
          </a:p>
          <a:p>
            <a:pPr eaLnBrk="1" hangingPunct="1"/>
            <a:r>
              <a:rPr lang="zh-TW" altLang="en-US" dirty="0"/>
              <a:t>可化簡</a:t>
            </a:r>
            <a:endParaRPr lang="en-US" altLang="zh-TW" dirty="0"/>
          </a:p>
          <a:p>
            <a:pPr marL="342900" indent="-342900"/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12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12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12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12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12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1200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/>
            <a:r>
              <a:rPr lang="zh-TW" altLang="en-US" dirty="0"/>
              <a:t>並達到同樣的結果</a:t>
            </a:r>
          </a:p>
        </p:txBody>
      </p:sp>
    </p:spTree>
    <p:extLst>
      <p:ext uri="{BB962C8B-B14F-4D97-AF65-F5344CB8AC3E}">
        <p14:creationId xmlns:p14="http://schemas.microsoft.com/office/powerpoint/2010/main" val="8486545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958219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3B70FA3-0068-4A86-8322-5D2E5E9C778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5664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C0BC11D-0808-4F46-9733-5AC4B67DA25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90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4288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5389CE6-215B-4BDF-90A4-59E4F0B3D84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6910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2329840-CD24-4787-AB2A-272C6417397F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129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07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170379-D44C-445A-A6FB-50E791C30008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40134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9326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15F11BF-AD21-4021-A912-1734C857A617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132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我們可以用一行指令</a:t>
            </a:r>
            <a:r>
              <a:rPr lang="en-US" altLang="zh-TW" dirty="0"/>
              <a:t>: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11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11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14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12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1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12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TW" altLang="en-US" dirty="0"/>
              <a:t>去簡化</a:t>
            </a:r>
            <a:endParaRPr lang="en-US" altLang="zh-TW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11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12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12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12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1100" b="1" dirty="0">
                <a:solidFill>
                  <a:srgbClr val="FFFFFF"/>
                </a:solidFill>
              </a:rPr>
              <a:t>% 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11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12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12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12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11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zh-TW" altLang="en-US" sz="1100" b="1" dirty="0">
                <a:solidFill>
                  <a:srgbClr val="FFFFFF"/>
                </a:solidFill>
                <a:latin typeface="Times New Roman" pitchFamily="18" charset="0"/>
              </a:rPr>
              <a:t>這四行的工作</a:t>
            </a:r>
            <a:endParaRPr lang="en-US" altLang="zh-TW" sz="11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endParaRPr lang="en-US" altLang="zh-TW" sz="1100" b="1" dirty="0">
              <a:solidFill>
                <a:srgbClr val="FFFF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0620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133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1886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134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5793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High Tower Text" pitchFamily="18" charset="0"/>
              </a:rPr>
              <a:t>ls |tee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newfile</a:t>
            </a:r>
            <a:r>
              <a:rPr lang="en-US" altLang="zh-TW" sz="1200" dirty="0">
                <a:latin typeface="High Tower Text" pitchFamily="18" charset="0"/>
              </a:rPr>
              <a:t> |  </a:t>
            </a:r>
            <a:r>
              <a:rPr lang="en-US" altLang="zh-TW" sz="1200" dirty="0" err="1">
                <a:latin typeface="High Tower Text" pitchFamily="18" charset="0"/>
              </a:rPr>
              <a:t>wc</a:t>
            </a:r>
            <a:r>
              <a:rPr lang="en-US" altLang="zh-TW" sz="1200" dirty="0">
                <a:latin typeface="High Tower Text" pitchFamily="18" charset="0"/>
              </a:rPr>
              <a:t> </a:t>
            </a:r>
            <a:r>
              <a:rPr lang="en-US" altLang="zh-TW" sz="1200" dirty="0">
                <a:latin typeface="Arial Narrow" pitchFamily="34" charset="0"/>
              </a:rPr>
              <a:t>–</a:t>
            </a:r>
            <a:r>
              <a:rPr lang="en-US" altLang="zh-TW" sz="1200" dirty="0">
                <a:latin typeface="High Tower Text" pitchFamily="18" charset="0"/>
              </a:rPr>
              <a:t>l</a:t>
            </a:r>
            <a:r>
              <a:rPr lang="zh-TW" altLang="en-US" sz="1200" dirty="0">
                <a:latin typeface="High Tower Text" pitchFamily="18" charset="0"/>
              </a:rPr>
              <a:t> 的範例中</a:t>
            </a:r>
            <a:endParaRPr lang="en-US" altLang="zh-TW" sz="1200" dirty="0">
              <a:latin typeface="High Tower Text" pitchFamily="18" charset="0"/>
            </a:endParaRPr>
          </a:p>
          <a:p>
            <a:r>
              <a:rPr lang="zh-TW" altLang="en-US" dirty="0"/>
              <a:t>用</a:t>
            </a:r>
            <a:r>
              <a:rPr lang="en-US" altLang="zh-TW" dirty="0"/>
              <a:t>tee</a:t>
            </a:r>
            <a:r>
              <a:rPr lang="zh-TW" altLang="en-US" dirty="0"/>
              <a:t>將</a:t>
            </a:r>
            <a:r>
              <a:rPr lang="en-US" altLang="zh-TW" dirty="0"/>
              <a:t>ls</a:t>
            </a:r>
            <a:r>
              <a:rPr lang="zh-TW" altLang="en-US" dirty="0"/>
              <a:t>指令的輸出傳給</a:t>
            </a:r>
            <a:r>
              <a:rPr lang="en-US" altLang="zh-TW" dirty="0" err="1"/>
              <a:t>newfile</a:t>
            </a:r>
            <a:r>
              <a:rPr lang="zh-TW" altLang="en-US" dirty="0"/>
              <a:t>和 </a:t>
            </a:r>
            <a:r>
              <a:rPr lang="en-US" altLang="zh-TW" dirty="0" err="1"/>
              <a:t>wc</a:t>
            </a:r>
            <a:r>
              <a:rPr lang="en-US" altLang="zh-TW" dirty="0"/>
              <a:t> -l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619992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20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137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;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 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表示將各自獨立的指令分開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(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跟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C</a:t>
            </a:r>
            <a:r>
              <a:rPr lang="zh-TW" altLang="en-US" sz="1050" b="1" kern="0" dirty="0">
                <a:solidFill>
                  <a:schemeClr val="tx2"/>
                </a:solidFill>
                <a:latin typeface="Andale Mono"/>
              </a:rPr>
              <a:t>一樣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schemeClr val="tx2"/>
                </a:solidFill>
                <a:latin typeface="Andale Mono"/>
              </a:rPr>
              <a:t>在使用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alias </a:t>
            </a:r>
            <a:r>
              <a:rPr lang="en-US" altLang="zh-TW" b="1" kern="0" dirty="0" err="1">
                <a:solidFill>
                  <a:schemeClr val="tx2"/>
                </a:solidFill>
                <a:latin typeface="Andale Mono"/>
              </a:rPr>
              <a:t>cdNshow</a:t>
            </a:r>
            <a:r>
              <a:rPr lang="en-US" altLang="zh-TW" b="1" kern="0" dirty="0">
                <a:solidFill>
                  <a:schemeClr val="tx2"/>
                </a:solidFill>
                <a:latin typeface="Arial Narrow" pitchFamily="34" charset="0"/>
              </a:rPr>
              <a:t>=</a:t>
            </a:r>
            <a:r>
              <a:rPr lang="en-US" altLang="zh-TW" b="1" kern="0" dirty="0">
                <a:solidFill>
                  <a:schemeClr val="tx2"/>
                </a:solidFill>
              </a:rPr>
              <a:t>'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cd;</a:t>
            </a:r>
            <a:r>
              <a:rPr lang="en-US" altLang="zh-TW" sz="1050" b="1" kern="0" dirty="0">
                <a:solidFill>
                  <a:schemeClr val="tx2"/>
                </a:solidFill>
                <a:latin typeface="Andale Mono"/>
              </a:rPr>
              <a:t> </a:t>
            </a:r>
            <a:r>
              <a:rPr lang="en-US" altLang="zh-TW" b="1" kern="0" dirty="0" err="1">
                <a:solidFill>
                  <a:schemeClr val="tx2"/>
                </a:solidFill>
                <a:latin typeface="Andale Mono"/>
              </a:rPr>
              <a:t>ls</a:t>
            </a:r>
            <a:r>
              <a:rPr lang="en-US" altLang="zh-TW" b="1" kern="0" dirty="0" err="1">
                <a:solidFill>
                  <a:schemeClr val="tx2"/>
                </a:solidFill>
              </a:rPr>
              <a:t>‘</a:t>
            </a:r>
            <a:r>
              <a:rPr lang="zh-TW" altLang="en-US" b="1" kern="0" dirty="0">
                <a:solidFill>
                  <a:schemeClr val="tx2"/>
                </a:solidFill>
              </a:rPr>
              <a:t>後</a:t>
            </a:r>
            <a:endParaRPr lang="en-US" altLang="zh-TW" b="1" kern="0" dirty="0">
              <a:solidFill>
                <a:schemeClr val="tx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schemeClr val="tx2"/>
                </a:solidFill>
              </a:rPr>
              <a:t>若輸入指令</a:t>
            </a:r>
            <a:r>
              <a:rPr lang="en-US" altLang="zh-TW" b="1" kern="0" dirty="0" err="1">
                <a:solidFill>
                  <a:schemeClr val="tx2"/>
                </a:solidFill>
              </a:rPr>
              <a:t>cdNshow</a:t>
            </a:r>
            <a:r>
              <a:rPr lang="en-US" altLang="zh-TW" b="1" kern="0" dirty="0">
                <a:solidFill>
                  <a:schemeClr val="tx2"/>
                </a:solidFill>
              </a:rPr>
              <a:t> </a:t>
            </a:r>
            <a:r>
              <a:rPr lang="zh-TW" altLang="en-US" b="1" kern="0" dirty="0">
                <a:solidFill>
                  <a:schemeClr val="tx2"/>
                </a:solidFill>
              </a:rPr>
              <a:t>則會執行</a:t>
            </a:r>
            <a:r>
              <a:rPr lang="en-US" altLang="zh-TW" b="1" kern="0" dirty="0">
                <a:solidFill>
                  <a:schemeClr val="tx2"/>
                </a:solidFill>
              </a:rPr>
              <a:t>cd</a:t>
            </a:r>
            <a:r>
              <a:rPr lang="zh-TW" altLang="en-US" b="1" kern="0" dirty="0">
                <a:solidFill>
                  <a:schemeClr val="tx2"/>
                </a:solidFill>
              </a:rPr>
              <a:t>和</a:t>
            </a:r>
            <a:r>
              <a:rPr lang="en-US" altLang="zh-TW" b="1" kern="0" dirty="0">
                <a:solidFill>
                  <a:schemeClr val="tx2"/>
                </a:solidFill>
              </a:rPr>
              <a:t>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3093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` `</a:t>
            </a:r>
            <a:r>
              <a:rPr lang="zh-TW" altLang="en-US" dirty="0"/>
              <a:t> 將指令轉成另一個指令的參數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307277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139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9796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140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0787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如果我們要搜尋某些可能在子目錄的檔案內容</a:t>
            </a:r>
            <a:r>
              <a:rPr lang="en-US" altLang="zh-TW" dirty="0"/>
              <a:t>,</a:t>
            </a:r>
            <a:r>
              <a:rPr lang="zh-TW" altLang="en-US" dirty="0"/>
              <a:t>就會需要用到</a:t>
            </a:r>
            <a:r>
              <a:rPr lang="en-US" altLang="zh-TW" dirty="0"/>
              <a:t>find</a:t>
            </a:r>
            <a:r>
              <a:rPr lang="zh-TW" altLang="en-US" dirty="0"/>
              <a:t>和</a:t>
            </a:r>
            <a:r>
              <a:rPr lang="en-US" altLang="zh-TW" dirty="0" err="1"/>
              <a:t>fgrep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959401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如果我們要搜尋某些可能在子目錄的檔案內容</a:t>
            </a:r>
            <a:r>
              <a:rPr lang="en-US" altLang="zh-TW" dirty="0"/>
              <a:t>,</a:t>
            </a:r>
            <a:r>
              <a:rPr lang="zh-TW" altLang="en-US" dirty="0"/>
              <a:t>就會需要用到</a:t>
            </a:r>
            <a:r>
              <a:rPr lang="en-US" altLang="zh-TW" dirty="0"/>
              <a:t>find</a:t>
            </a:r>
            <a:r>
              <a:rPr lang="zh-TW" altLang="en-US" dirty="0"/>
              <a:t>和</a:t>
            </a:r>
            <a:r>
              <a:rPr lang="en-US" altLang="zh-TW" dirty="0" err="1"/>
              <a:t>fgrep</a:t>
            </a:r>
            <a:endParaRPr lang="zh-TW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“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”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  </a:t>
            </a:r>
            <a:r>
              <a:rPr lang="zh-TW" altLang="en-US" dirty="0"/>
              <a:t>這個情況下</a:t>
            </a:r>
            <a:r>
              <a:rPr lang="en-US" altLang="zh-TW" dirty="0"/>
              <a:t>,</a:t>
            </a:r>
            <a:r>
              <a:rPr lang="zh-TW" altLang="en-US" dirty="0"/>
              <a:t>只是是檔案名稱被傳送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5518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在改成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“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”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latin typeface="High Tower Text" panose="02040502050506030303" pitchFamily="18" charset="0"/>
              </a:rPr>
              <a:t>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  <a:r>
              <a:rPr lang="zh-TW" altLang="en-US" dirty="0"/>
              <a:t>後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將</a:t>
            </a:r>
            <a:r>
              <a:rPr lang="en-US" altLang="zh-TW" dirty="0"/>
              <a:t>find</a:t>
            </a:r>
            <a:r>
              <a:rPr lang="zh-TW" altLang="en-US" dirty="0"/>
              <a:t>指令傳送的內容變成參數傳給</a:t>
            </a:r>
            <a:r>
              <a:rPr lang="en-US" altLang="zh-TW" dirty="0" err="1"/>
              <a:t>fgrep</a:t>
            </a:r>
            <a:r>
              <a:rPr lang="zh-TW" altLang="en-US" dirty="0"/>
              <a:t>指令</a:t>
            </a:r>
            <a:r>
              <a:rPr lang="en-US" altLang="zh-TW" dirty="0"/>
              <a:t>,</a:t>
            </a:r>
            <a:r>
              <a:rPr lang="zh-TW" altLang="en-US" dirty="0"/>
              <a:t>即可得到我們想要的結果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0522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509573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xargs</a:t>
            </a:r>
            <a:r>
              <a:rPr lang="zh-TW" altLang="en-US" dirty="0"/>
              <a:t>的功用就相當於把</a:t>
            </a:r>
            <a:r>
              <a:rPr lang="en-US" altLang="zh-TW" sz="12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12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1200" dirty="0">
                <a:latin typeface="High Tower Text" panose="02040502050506030303" pitchFamily="18" charset="0"/>
              </a:rPr>
              <a:t> word</a:t>
            </a:r>
            <a:r>
              <a:rPr lang="zh-TW" altLang="en-US" sz="1200" dirty="0">
                <a:latin typeface="High Tower Text" panose="02040502050506030303" pitchFamily="18" charset="0"/>
              </a:rPr>
              <a:t>變成</a:t>
            </a:r>
            <a:r>
              <a:rPr lang="en-US" altLang="zh-TW" sz="12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/subdir</a:t>
            </a:r>
            <a:r>
              <a:rPr lang="en-US" altLang="zh-TW" sz="12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12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100" dirty="0">
                <a:solidFill>
                  <a:srgbClr val="C00000"/>
                </a:solidFill>
              </a:rPr>
              <a:t>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62861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19163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154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2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當你輸入路徑名稱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dirty="0" err="1"/>
              <a:t>basename</a:t>
            </a:r>
            <a:r>
              <a:rPr lang="zh-TW" altLang="en-US" dirty="0"/>
              <a:t>有助於你擷取目錄名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694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此頁以下為</a:t>
            </a:r>
            <a:r>
              <a:rPr lang="en-US" altLang="zh-TW" dirty="0"/>
              <a:t>lecture 3</a:t>
            </a:r>
            <a:r>
              <a:rPr lang="zh-TW" altLang="en-US"/>
              <a:t>的內容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155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652921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7196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24290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9766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189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7005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55324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191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55358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65457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2277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05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6610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196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87367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A63EE00D-548C-40FE-BC96-2C6045CD0B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30569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204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89750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205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1075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207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87325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D3B6159B-7532-4FA1-9774-D3D764F4F9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208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76921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62F95E-EF5D-42FA-A7DB-E14A0EDB435E}" type="slidenum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97166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fld id="{A63EE00D-548C-40FE-BC96-2C6045CD0B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t>213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69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!11</a:t>
            </a:r>
            <a:r>
              <a:rPr lang="zh-TW" altLang="en-US" dirty="0"/>
              <a:t>指定要在執行一次於</a:t>
            </a:r>
            <a:r>
              <a:rPr lang="en-US" altLang="zh-TW" dirty="0"/>
              <a:t>history</a:t>
            </a:r>
            <a:r>
              <a:rPr lang="zh-TW" altLang="en-US" dirty="0"/>
              <a:t>中的</a:t>
            </a:r>
            <a:r>
              <a:rPr lang="en-US" altLang="zh-TW" dirty="0"/>
              <a:t>11</a:t>
            </a:r>
            <a:r>
              <a:rPr lang="zh-TW" altLang="en-US" dirty="0"/>
              <a:t>行指令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383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除了行數</a:t>
            </a:r>
            <a:r>
              <a:rPr lang="en-US" altLang="zh-TW" dirty="0"/>
              <a:t>,</a:t>
            </a:r>
            <a:r>
              <a:rPr lang="zh-TW" altLang="en-US" dirty="0"/>
              <a:t>也可以該指令的開頭來指定指令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457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但若總是使用</a:t>
            </a:r>
            <a:r>
              <a:rPr lang="en-US" altLang="zh-TW" dirty="0"/>
              <a:t>!</a:t>
            </a:r>
            <a:r>
              <a:rPr lang="zh-TW" altLang="en-US" dirty="0"/>
              <a:t>的方法</a:t>
            </a:r>
            <a:r>
              <a:rPr lang="en-US" altLang="zh-TW" dirty="0"/>
              <a:t>,</a:t>
            </a:r>
            <a:r>
              <a:rPr lang="zh-TW" altLang="en-US" dirty="0"/>
              <a:t>很容易不小心使用到錯誤的指令而誤刪東西</a:t>
            </a:r>
            <a:endParaRPr lang="en-US" altLang="zh-TW" dirty="0"/>
          </a:p>
          <a:p>
            <a:r>
              <a:rPr lang="zh-TW" altLang="en-US" dirty="0"/>
              <a:t>使用向上的箭頭來選取先前的指令為較佳的作法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44826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36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62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37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29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15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38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你可以使用 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cat CherryPie.txt</a:t>
            </a:r>
          </a:p>
          <a:p>
            <a:pPr eaLnBrk="1" hangingPunct="1"/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或是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cat  &lt; 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的指令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(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將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重新導向成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input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給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cat)</a:t>
            </a:r>
          </a:p>
          <a:p>
            <a:pPr eaLnBrk="1" hangingPunct="1"/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來顯示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的內容</a:t>
            </a:r>
            <a:endParaRPr lang="en-US" altLang="zh-TW" sz="12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0718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39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dirty="0">
                <a:solidFill>
                  <a:schemeClr val="bg1"/>
                </a:solidFill>
                <a:latin typeface="Arial Narrow" panose="020B0606020202030204" pitchFamily="34" charset="0"/>
              </a:rPr>
              <a:t>因為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&lt; CherryPie.txt </a:t>
            </a:r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使用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&lt;,</a:t>
            </a:r>
            <a:r>
              <a:rPr lang="zh-TW" altLang="en-US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讓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重新導向成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input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spc="-20" dirty="0">
                <a:solidFill>
                  <a:srgbClr val="FFFFFF"/>
                </a:solidFill>
                <a:latin typeface="High Tower Text" panose="02040502050506030303" pitchFamily="18" charset="0"/>
              </a:rPr>
              <a:t>所以</a:t>
            </a:r>
            <a:r>
              <a:rPr lang="en-US" altLang="zh-TW" sz="1200" spc="-20" dirty="0" err="1">
                <a:solidFill>
                  <a:srgbClr val="FFFFFF"/>
                </a:solidFill>
                <a:latin typeface="High Tower Text" panose="02040502050506030303" pitchFamily="18" charset="0"/>
              </a:rPr>
              <a:t>wc</a:t>
            </a:r>
            <a:r>
              <a:rPr lang="zh-TW" altLang="en-US" sz="1200" spc="-20" dirty="0">
                <a:solidFill>
                  <a:srgbClr val="FFFFFF"/>
                </a:solidFill>
                <a:latin typeface="High Tower Text" panose="02040502050506030303" pitchFamily="18" charset="0"/>
              </a:rPr>
              <a:t>不認為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是個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file,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所以沒有印出它的名稱</a:t>
            </a:r>
            <a:endParaRPr lang="en-US" altLang="zh-TW" sz="1200" spc="-20" dirty="0"/>
          </a:p>
          <a:p>
            <a:pPr eaLnBrk="1" hangingPunct="1"/>
            <a:r>
              <a:rPr lang="en-US" altLang="zh-TW" sz="1200" spc="-20" dirty="0"/>
              <a:t>“-”</a:t>
            </a:r>
            <a:r>
              <a:rPr lang="zh-TW" altLang="en-US" sz="1200" spc="-20" dirty="0"/>
              <a:t>表示那行的資料來自重新導向的內容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473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68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100" dirty="0">
                <a:latin typeface="Arial Narrow" panose="020B0606020202030204" pitchFamily="34" charset="0"/>
              </a:rPr>
              <a:t>%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12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 -</a:t>
            </a:r>
            <a:r>
              <a:rPr lang="en-US" altLang="zh-TW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r>
              <a:rPr lang="zh-TW" altLang="en-US" sz="1200" dirty="0">
                <a:solidFill>
                  <a:srgbClr val="FFFFFF"/>
                </a:solidFill>
                <a:latin typeface="High Tower Text" panose="02040502050506030303" pitchFamily="18" charset="0"/>
              </a:rPr>
              <a:t> 為合併兩行至一行的方法</a:t>
            </a:r>
            <a:endParaRPr lang="en-US" altLang="zh-TW" sz="11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6113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42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8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E4B5F10-CE4D-425D-8E1B-DA5B9A10D38B}" type="slidenum">
              <a:rPr kumimoji="0" lang="en-US" altLang="en-US" sz="1200" b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0" hangingPunct="0"/>
              <a:t>43</a:t>
            </a:fld>
            <a:endParaRPr kumimoji="0" lang="en-US" altLang="en-US" sz="1200" b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  <a:buClr>
                <a:srgbClr val="FF3300"/>
              </a:buClr>
              <a:buSzPts val="2800"/>
              <a:buFont typeface="Arial" panose="020B0604020202020204" pitchFamily="34" charset="0"/>
              <a:buChar char="•"/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&gt;, 2&gt;, &gt;&amp;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重新導向螢幕的輸出到檔案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en-US" altLang="zh-TW" sz="1800" b="1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    &gt;&gt;, 2&gt;&gt;</a:t>
            </a:r>
            <a:endParaRPr lang="zh-TW" altLang="zh-TW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base" latinLnBrk="0" hangingPunct="1">
              <a:spcBef>
                <a:spcPts val="672"/>
              </a:spcBef>
              <a:spcAft>
                <a:spcPts val="0"/>
              </a:spcAft>
            </a:pPr>
            <a:r>
              <a:rPr kumimoji="1" lang="zh-TW" altLang="en-US" sz="1800" b="0" i="0" u="none" strike="noStrike" kern="120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rPr>
              <a:t>重新導向螢幕的輸出到檔案的後面</a:t>
            </a:r>
            <a:endParaRPr kumimoji="1" lang="en-US" altLang="zh-TW" sz="1800" b="0" i="0" u="none" strike="noStrike" kern="120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0041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52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要小心</a:t>
            </a:r>
            <a:r>
              <a:rPr lang="en-US" altLang="zh-TW" dirty="0"/>
              <a:t>,</a:t>
            </a:r>
            <a:r>
              <a:rPr lang="zh-TW" altLang="en-US" dirty="0"/>
              <a:t>使用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</a:t>
            </a:r>
            <a:r>
              <a:rPr lang="en-US" altLang="zh-TW" sz="1100" b="1" dirty="0">
                <a:solidFill>
                  <a:srgbClr val="FF0000"/>
                </a:solidFill>
                <a:latin typeface="High Tower Text" pitchFamily="18" charset="0"/>
              </a:rPr>
              <a:t>“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hi there</a:t>
            </a:r>
            <a:r>
              <a:rPr lang="en-US" altLang="zh-TW" sz="1100" b="1" dirty="0">
                <a:solidFill>
                  <a:srgbClr val="FF0000"/>
                </a:solidFill>
                <a:latin typeface="High Tower Text" pitchFamily="18" charset="0"/>
              </a:rPr>
              <a:t>”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1100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會覆蓋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裡面原有的東西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且不會產生任何警告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5947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z="1100" dirty="0"/>
              <a:t> </a:t>
            </a:r>
            <a:r>
              <a:rPr lang="zh-TW" altLang="en-US" sz="1100" dirty="0"/>
              <a:t>使用雙箭頭</a:t>
            </a:r>
            <a:r>
              <a:rPr lang="en-US" altLang="zh-TW" sz="1100" dirty="0"/>
              <a:t>: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"hi back at you" </a:t>
            </a:r>
            <a:r>
              <a:rPr lang="en-US" altLang="zh-TW" sz="1100" b="1" dirty="0">
                <a:solidFill>
                  <a:srgbClr val="FF0000"/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/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可以將內容附加在檔案後面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284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“hi back at you”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可以也傳入錯誤訊息跟內容至檔案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7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示範</a:t>
            </a:r>
            <a:r>
              <a:rPr lang="en-US" altLang="zh-TW" dirty="0"/>
              <a:t>echo</a:t>
            </a:r>
            <a:r>
              <a:rPr lang="zh-TW" altLang="en-US" dirty="0"/>
              <a:t>的用法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-n</a:t>
            </a:r>
            <a:r>
              <a:rPr lang="zh-TW" altLang="en-US" dirty="0"/>
              <a:t>可以讓文字顯示後不換行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68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“hi back at you”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r>
              <a:rPr lang="zh-TW" altLang="en-US" b="1" dirty="0">
                <a:solidFill>
                  <a:srgbClr val="FF0000"/>
                </a:solidFill>
                <a:latin typeface="High Tower Text" pitchFamily="18" charset="0"/>
              </a:rPr>
              <a:t> 只傳入錯誤訊息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373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49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57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注意沒有</a:t>
            </a:r>
            <a:r>
              <a:rPr lang="en-US" altLang="zh-TW" dirty="0"/>
              <a:t>&gt;&gt;&amp;</a:t>
            </a:r>
            <a:r>
              <a:rPr lang="zh-TW" altLang="en-US" dirty="0"/>
              <a:t>的用法</a:t>
            </a:r>
          </a:p>
        </p:txBody>
      </p:sp>
    </p:spTree>
    <p:extLst>
      <p:ext uri="{BB962C8B-B14F-4D97-AF65-F5344CB8AC3E}">
        <p14:creationId xmlns:p14="http://schemas.microsoft.com/office/powerpoint/2010/main" val="4849453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TW" sz="1200" dirty="0">
                <a:solidFill>
                  <a:srgbClr val="FF0000"/>
                </a:solidFill>
              </a:rPr>
              <a:t>2&gt;&gt;</a:t>
            </a:r>
            <a:r>
              <a:rPr lang="zh-TW" altLang="en-US" sz="1200" dirty="0">
                <a:solidFill>
                  <a:srgbClr val="FF0000"/>
                </a:solidFill>
              </a:rPr>
              <a:t>跟</a:t>
            </a:r>
            <a:r>
              <a:rPr lang="en-US" altLang="zh-TW" sz="1200" dirty="0">
                <a:solidFill>
                  <a:srgbClr val="FF0000"/>
                </a:solidFill>
              </a:rPr>
              <a:t>2&gt;</a:t>
            </a:r>
            <a:r>
              <a:rPr lang="zh-TW" altLang="en-US" sz="1200" dirty="0">
                <a:solidFill>
                  <a:srgbClr val="FF0000"/>
                </a:solidFill>
              </a:rPr>
              <a:t>在某些</a:t>
            </a:r>
            <a:r>
              <a:rPr lang="en-US" altLang="zh-TW" sz="1200" dirty="0">
                <a:solidFill>
                  <a:srgbClr val="FF0000"/>
                </a:solidFill>
              </a:rPr>
              <a:t>shell</a:t>
            </a:r>
            <a:r>
              <a:rPr lang="zh-TW" altLang="en-US" sz="1200" dirty="0">
                <a:solidFill>
                  <a:srgbClr val="FF0000"/>
                </a:solidFill>
              </a:rPr>
              <a:t>不能用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934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273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2989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338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78BE48-7730-4B5F-9F9C-E121F4B8E70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7265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710F1F2-93E3-43C3-8B8A-67C3B22C01B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273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53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wc</a:t>
            </a:r>
            <a:r>
              <a:rPr lang="en-US" altLang="zh-TW" dirty="0"/>
              <a:t> </a:t>
            </a:r>
            <a:r>
              <a:rPr lang="en-US" altLang="zh-TW" dirty="0" err="1"/>
              <a:t>fileA</a:t>
            </a:r>
            <a:r>
              <a:rPr lang="zh-TW" altLang="en-US" dirty="0"/>
              <a:t>用</a:t>
            </a:r>
            <a:r>
              <a:rPr lang="en-US" altLang="zh-TW" dirty="0" err="1"/>
              <a:t>wc</a:t>
            </a:r>
            <a:r>
              <a:rPr lang="zh-TW" altLang="en-US" dirty="0"/>
              <a:t>數</a:t>
            </a:r>
            <a:r>
              <a:rPr lang="en-US" altLang="zh-TW" dirty="0" err="1"/>
              <a:t>fileA</a:t>
            </a:r>
            <a:r>
              <a:rPr lang="zh-TW" altLang="en-US" dirty="0"/>
              <a:t>的內容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行數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2(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幾個字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13(</a:t>
            </a:r>
            <a:r>
              <a:rPr lang="zh-TW" alt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字元數</a:t>
            </a:r>
            <a:r>
              <a:rPr lang="en-US" altLang="zh-TW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TW" sz="12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r>
              <a:rPr lang="en-US" altLang="zh-TW" sz="1200" dirty="0">
                <a:solidFill>
                  <a:srgbClr val="FFFFFF"/>
                </a:solidFill>
                <a:latin typeface="High Tower Text" pitchFamily="18" charset="0"/>
              </a:rPr>
              <a:t>(</a:t>
            </a:r>
            <a:r>
              <a:rPr lang="zh-TW" altLang="en-US" sz="1200" dirty="0">
                <a:solidFill>
                  <a:srgbClr val="FFFFFF"/>
                </a:solidFill>
                <a:latin typeface="High Tower Text" pitchFamily="18" charset="0"/>
              </a:rPr>
              <a:t>檔案名稱</a:t>
            </a:r>
            <a:r>
              <a:rPr lang="en-US" altLang="zh-TW" sz="1200" dirty="0">
                <a:solidFill>
                  <a:srgbClr val="FFFFFF"/>
                </a:solidFill>
                <a:latin typeface="High Tower Text" pitchFamily="18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999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32C47B-A7D2-497A-8E9C-9B0FCEEA73D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87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1BC44C88-BAEC-4D34-A74D-89DBD4DEBBC9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59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893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C4FD2F2-A852-4FDC-BB15-063B9425E61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312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6473A-56A6-4564-AFE1-04E85608E13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058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321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2272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718145-2E87-4BAA-A575-E6C49146AE37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174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896E147-D90A-4074-BA2E-06F12B72775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3446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BF8FD52-DB01-4698-89F4-3B6BBDE8F57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把數字存在</a:t>
            </a:r>
            <a:r>
              <a:rPr lang="en-US" altLang="zh-TW" dirty="0"/>
              <a:t>file</a:t>
            </a:r>
            <a:r>
              <a:rPr lang="zh-TW" altLang="en-US" dirty="0"/>
              <a:t>裡面</a:t>
            </a:r>
            <a:r>
              <a:rPr lang="en-US" altLang="zh-TW" dirty="0"/>
              <a:t>,</a:t>
            </a:r>
            <a:r>
              <a:rPr lang="zh-TW" altLang="en-US" dirty="0"/>
              <a:t>然後再將</a:t>
            </a:r>
            <a:r>
              <a:rPr lang="en-US" altLang="zh-TW" dirty="0"/>
              <a:t>file</a:t>
            </a:r>
            <a:r>
              <a:rPr lang="zh-TW" altLang="en-US" dirty="0"/>
              <a:t>從新導向為</a:t>
            </a:r>
            <a:r>
              <a:rPr lang="en-US" altLang="zh-TW" dirty="0"/>
              <a:t>input</a:t>
            </a:r>
          </a:p>
          <a:p>
            <a:pPr eaLnBrk="1" hangingPunct="1"/>
            <a:r>
              <a:rPr lang="zh-TW" altLang="en-US" dirty="0"/>
              <a:t>如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11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1100" b="1" dirty="0">
                <a:solidFill>
                  <a:schemeClr val="bg1"/>
                </a:solidFill>
                <a:latin typeface="Times New Roman" pitchFamily="18" charset="0"/>
              </a:rPr>
              <a:t>&lt;</a:t>
            </a:r>
            <a:r>
              <a:rPr lang="en-US" altLang="zh-TW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1200" dirty="0">
              <a:solidFill>
                <a:schemeClr val="bg1"/>
              </a:solidFill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7801C17-2CB1-4FFD-A06B-D0682167B56B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如果我們想要數</a:t>
            </a:r>
            <a:r>
              <a:rPr lang="en-US" altLang="zh-TW" sz="1200" b="1" dirty="0">
                <a:latin typeface="High Tower Text" pitchFamily="18" charset="0"/>
              </a:rPr>
              <a:t>ls A*</a:t>
            </a:r>
            <a:r>
              <a:rPr lang="zh-TW" altLang="en-US" sz="1200" b="1" dirty="0">
                <a:latin typeface="High Tower Text" pitchFamily="18" charset="0"/>
              </a:rPr>
              <a:t>的結果共有幾個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/>
            <a:r>
              <a:rPr lang="zh-TW" altLang="en-US" sz="1200" b="1" dirty="0">
                <a:latin typeface="High Tower Text" pitchFamily="18" charset="0"/>
              </a:rPr>
              <a:t>可以使用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/>
              <a:t>% </a:t>
            </a:r>
            <a:r>
              <a:rPr lang="en-US" altLang="zh-TW" sz="1200" b="1" dirty="0">
                <a:latin typeface="High Tower Text" pitchFamily="18" charset="0"/>
              </a:rPr>
              <a:t>ls A* &gt; </a:t>
            </a:r>
            <a:r>
              <a:rPr lang="en-US" altLang="zh-TW" sz="1200" b="1" dirty="0" err="1">
                <a:latin typeface="High Tower Text" pitchFamily="18" charset="0"/>
              </a:rPr>
              <a:t>tempfile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1100" b="1" dirty="0"/>
              <a:t>% </a:t>
            </a:r>
            <a:r>
              <a:rPr lang="en-US" altLang="zh-TW" sz="1200" b="1" dirty="0" err="1">
                <a:latin typeface="High Tower Text" pitchFamily="18" charset="0"/>
              </a:rPr>
              <a:t>wc</a:t>
            </a:r>
            <a:r>
              <a:rPr lang="en-US" altLang="zh-TW" sz="1200" b="1" dirty="0">
                <a:latin typeface="High Tower Text" pitchFamily="18" charset="0"/>
              </a:rPr>
              <a:t> –l &lt; </a:t>
            </a:r>
            <a:r>
              <a:rPr lang="en-US" altLang="zh-TW" sz="1200" b="1" dirty="0" err="1">
                <a:latin typeface="High Tower Text" pitchFamily="18" charset="0"/>
              </a:rPr>
              <a:t>tempfile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TW" altLang="en-US" sz="1200" b="1" dirty="0">
                <a:latin typeface="High Tower Text" pitchFamily="18" charset="0"/>
              </a:rPr>
              <a:t>印出結果</a:t>
            </a:r>
            <a:endParaRPr lang="en-US" altLang="zh-TW" sz="1200" b="1" dirty="0">
              <a:latin typeface="High Tower Text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189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233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8B2CB1C-6F9B-4A32-B272-846D6810ACA6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在</a:t>
            </a:r>
            <a:r>
              <a:rPr lang="en-US" altLang="zh-TW" dirty="0" err="1"/>
              <a:t>tempfile</a:t>
            </a:r>
            <a:r>
              <a:rPr lang="zh-TW" altLang="en-US" dirty="0"/>
              <a:t>內</a:t>
            </a:r>
            <a:r>
              <a:rPr lang="en-US" altLang="zh-TW" dirty="0"/>
              <a:t>,</a:t>
            </a:r>
            <a:r>
              <a:rPr lang="zh-TW" altLang="en-US" dirty="0"/>
              <a:t>每個檔案獨自一行</a:t>
            </a:r>
            <a:endParaRPr lang="en-US" altLang="zh-TW" dirty="0"/>
          </a:p>
          <a:p>
            <a:pPr eaLnBrk="1" hangingPunct="1"/>
            <a:r>
              <a:rPr lang="zh-TW" altLang="en-US" dirty="0"/>
              <a:t>所以用 </a:t>
            </a:r>
            <a:r>
              <a:rPr lang="en-US" altLang="zh-TW" dirty="0"/>
              <a:t>–l </a:t>
            </a:r>
            <a:r>
              <a:rPr lang="zh-TW" altLang="en-US" dirty="0"/>
              <a:t>印出的結果為</a:t>
            </a:r>
            <a:r>
              <a:rPr lang="en-US" altLang="zh-TW" dirty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28831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69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7600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我們可以用</a:t>
            </a:r>
            <a:r>
              <a:rPr lang="en-US" altLang="zh-TW" dirty="0" err="1"/>
              <a:t>pwd</a:t>
            </a:r>
            <a:r>
              <a:rPr lang="zh-TW" altLang="en-US" dirty="0"/>
              <a:t>得到當前路徑</a:t>
            </a:r>
            <a:endParaRPr lang="en-US" altLang="zh-TW" dirty="0"/>
          </a:p>
          <a:p>
            <a:pPr eaLnBrk="1" hangingPunct="1"/>
            <a:r>
              <a:rPr lang="zh-TW" altLang="en-US" dirty="0"/>
              <a:t>再用</a:t>
            </a:r>
            <a:r>
              <a:rPr lang="en-US" altLang="zh-TW" dirty="0" err="1"/>
              <a:t>basename</a:t>
            </a:r>
            <a:r>
              <a:rPr lang="zh-TW" altLang="en-US" dirty="0"/>
              <a:t>得到目錄名稱</a:t>
            </a:r>
            <a:endParaRPr lang="en-US" altLang="zh-TW" dirty="0"/>
          </a:p>
          <a:p>
            <a:pPr eaLnBrk="1" hangingPunct="1"/>
            <a:r>
              <a:rPr lang="zh-TW" altLang="en-US" dirty="0"/>
              <a:t>那我們可以合併使用</a:t>
            </a:r>
            <a:endParaRPr lang="en-US" altLang="zh-TW" dirty="0"/>
          </a:p>
          <a:p>
            <a:pPr eaLnBrk="1" hangingPunct="1"/>
            <a:r>
              <a:rPr lang="en-US" altLang="zh-TW" dirty="0"/>
              <a:t>%</a:t>
            </a:r>
            <a:r>
              <a:rPr lang="en-US" altLang="zh-TW" dirty="0" err="1"/>
              <a:t>pwd</a:t>
            </a:r>
            <a:r>
              <a:rPr lang="en-US" altLang="zh-TW" dirty="0"/>
              <a:t> –P &gt; </a:t>
            </a:r>
            <a:r>
              <a:rPr lang="en-US" altLang="zh-TW" dirty="0" err="1"/>
              <a:t>mypath</a:t>
            </a:r>
            <a:endParaRPr lang="en-US" altLang="zh-TW" dirty="0"/>
          </a:p>
          <a:p>
            <a:pPr eaLnBrk="1" hangingPunct="1"/>
            <a:r>
              <a:rPr lang="en-US" altLang="zh-TW" dirty="0"/>
              <a:t>%</a:t>
            </a:r>
            <a:r>
              <a:rPr lang="en-US" altLang="zh-TW" dirty="0" err="1"/>
              <a:t>basename</a:t>
            </a:r>
            <a:r>
              <a:rPr lang="en-US" altLang="zh-TW" dirty="0"/>
              <a:t> &lt; </a:t>
            </a:r>
            <a:r>
              <a:rPr lang="en-US" altLang="zh-TW" dirty="0" err="1"/>
              <a:t>mypath</a:t>
            </a:r>
            <a:endParaRPr lang="en-US" altLang="zh-TW" dirty="0"/>
          </a:p>
          <a:p>
            <a:pPr eaLnBrk="1" hangingPunct="1"/>
            <a:r>
              <a:rPr lang="zh-TW" altLang="en-US" dirty="0"/>
              <a:t>來省略自己輸入參數的麻煩</a:t>
            </a:r>
            <a:endParaRPr lang="en-US" altLang="zh-TW" dirty="0"/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2725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有時候我們會重新導向輸出去隱藏我們不想顯示出來的訊息</a:t>
            </a:r>
          </a:p>
        </p:txBody>
      </p:sp>
    </p:spTree>
    <p:extLst>
      <p:ext uri="{BB962C8B-B14F-4D97-AF65-F5344CB8AC3E}">
        <p14:creationId xmlns:p14="http://schemas.microsoft.com/office/powerpoint/2010/main" val="3595678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有時候我們會重新導向輸出去隱藏我們不想顯示出來的訊息</a:t>
            </a:r>
            <a:endParaRPr lang="en-US" altLang="zh-TW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像是利用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junk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將錯誤訊息輸出到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junk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這個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zh-TW" altLang="en-US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內</a:t>
            </a:r>
            <a:endParaRPr lang="en-US" altLang="zh-TW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004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98C625B-B586-4972-9106-C34D951EF44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但我們有時候不想多產生一個</a:t>
            </a:r>
            <a:r>
              <a:rPr lang="en-US" altLang="zh-TW" dirty="0"/>
              <a:t>file</a:t>
            </a:r>
            <a:r>
              <a:rPr lang="zh-TW" altLang="en-US" dirty="0"/>
              <a:t>來儲存那些我們不想要的訊息</a:t>
            </a:r>
            <a:endParaRPr lang="en-US" altLang="zh-TW" dirty="0"/>
          </a:p>
          <a:p>
            <a:pPr eaLnBrk="1" hangingPunct="1"/>
            <a:r>
              <a:rPr lang="zh-TW" altLang="en-US" dirty="0"/>
              <a:t>這個時候就可以用</a:t>
            </a:r>
            <a:r>
              <a:rPr lang="en-US" altLang="zh-TW" dirty="0"/>
              <a:t>UNIX</a:t>
            </a:r>
            <a:r>
              <a:rPr lang="zh-TW" altLang="en-US" dirty="0"/>
              <a:t>提供的</a:t>
            </a:r>
            <a:r>
              <a:rPr lang="en-US" altLang="zh-TW" sz="1200" b="0" kern="0" dirty="0">
                <a:solidFill>
                  <a:srgbClr val="FF0000"/>
                </a:solidFill>
              </a:rPr>
              <a:t>/dev/null</a:t>
            </a:r>
          </a:p>
          <a:p>
            <a:pPr eaLnBrk="1" hangingPunct="1"/>
            <a:r>
              <a:rPr lang="zh-TW" altLang="en-US" sz="1200" b="0" kern="0" dirty="0">
                <a:solidFill>
                  <a:srgbClr val="FF0000"/>
                </a:solidFill>
              </a:rPr>
              <a:t>它並不會真的寫入訊息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1983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544DFC5-B532-41DA-807D-24C26A31849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8351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5B39DC31-6E7D-4BF2-BF4D-9F84ED8597C5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95818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D0CDBF-C62A-4459-BDBC-6A5FEA836E3C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185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66A9B6E6-EFBA-49CD-B1F3-B2FD23504B83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77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27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-c</a:t>
            </a:r>
            <a:r>
              <a:rPr lang="zh-TW" altLang="en-US" dirty="0"/>
              <a:t>選出要取出第幾個字</a:t>
            </a:r>
            <a:endParaRPr lang="en-US" altLang="zh-TW" dirty="0"/>
          </a:p>
          <a:p>
            <a:r>
              <a:rPr lang="zh-TW" altLang="en-US" dirty="0"/>
              <a:t>用</a:t>
            </a:r>
            <a:r>
              <a:rPr lang="en-US" altLang="zh-TW" dirty="0"/>
              <a:t>--complement</a:t>
            </a:r>
            <a:r>
              <a:rPr lang="zh-TW" altLang="en-US" dirty="0"/>
              <a:t> 選取與指令指定相反的情況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85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9AE5AF-FF26-440F-A273-F28B1AB828A8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6938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79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用</a:t>
            </a:r>
            <a:r>
              <a:rPr lang="en-US" altLang="zh-TW" dirty="0"/>
              <a:t>cut</a:t>
            </a:r>
            <a:r>
              <a:rPr lang="zh-TW" altLang="en-US" dirty="0"/>
              <a:t>將</a:t>
            </a:r>
            <a:r>
              <a:rPr lang="en-US" altLang="zh-TW" dirty="0"/>
              <a:t>tempfile4</a:t>
            </a:r>
            <a:r>
              <a:rPr lang="zh-TW" altLang="en-US" dirty="0"/>
              <a:t>文件內前面的空格刪除</a:t>
            </a:r>
          </a:p>
        </p:txBody>
      </p:sp>
    </p:spTree>
    <p:extLst>
      <p:ext uri="{BB962C8B-B14F-4D97-AF65-F5344CB8AC3E}">
        <p14:creationId xmlns:p14="http://schemas.microsoft.com/office/powerpoint/2010/main" val="37522250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E82AA9C-A332-463F-8527-3AED40EC993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2103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422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8234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4599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E72F09BD-CB82-4BB8-858E-8F611BAA39BA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0426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905D7B4-6887-4A4D-9A88-D3BB215E78E4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606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所有我們在指令列上執行的指令</a:t>
            </a:r>
            <a:r>
              <a:rPr lang="en-US" altLang="zh-TW" dirty="0"/>
              <a:t>,</a:t>
            </a:r>
            <a:r>
              <a:rPr lang="zh-TW" altLang="en-US" dirty="0"/>
              <a:t>都可以以在</a:t>
            </a:r>
            <a:r>
              <a:rPr lang="en-US" altLang="zh-TW" dirty="0"/>
              <a:t>file</a:t>
            </a:r>
            <a:r>
              <a:rPr lang="zh-TW" altLang="en-US" dirty="0"/>
              <a:t>中的形式被執行</a:t>
            </a:r>
            <a:r>
              <a:rPr lang="en-US" altLang="zh-TW" dirty="0"/>
              <a:t>,</a:t>
            </a:r>
            <a:r>
              <a:rPr lang="zh-TW" altLang="en-US" dirty="0"/>
              <a:t>且不需要編譯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12221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TW" altLang="en-US" dirty="0"/>
              <a:t>但要注意要將</a:t>
            </a:r>
            <a:r>
              <a:rPr lang="en-US" altLang="zh-TW" dirty="0"/>
              <a:t>script</a:t>
            </a:r>
            <a:r>
              <a:rPr lang="zh-TW" altLang="en-US" dirty="0"/>
              <a:t>變成可執行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UNIX</a:t>
            </a:r>
            <a:r>
              <a:rPr lang="zh-TW" altLang="en-US" dirty="0"/>
              <a:t>只能夠</a:t>
            </a:r>
            <a:r>
              <a:rPr lang="en-US" altLang="zh-TW" dirty="0"/>
              <a:t>run</a:t>
            </a:r>
            <a:r>
              <a:rPr lang="zh-TW" altLang="en-US" dirty="0"/>
              <a:t>可執行的檔案</a:t>
            </a:r>
          </a:p>
        </p:txBody>
      </p:sp>
    </p:spTree>
    <p:extLst>
      <p:ext uri="{BB962C8B-B14F-4D97-AF65-F5344CB8AC3E}">
        <p14:creationId xmlns:p14="http://schemas.microsoft.com/office/powerpoint/2010/main" val="385039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6419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88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8644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89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0881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86862A-737C-426D-B6B9-5AA279846CA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90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8395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F799E401-34FD-425F-A477-620A8337226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91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4732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0061FBE0-5A96-492D-8778-11FFB4664A81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92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3226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93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現在只有這兩個檔案顯示可執行</a:t>
            </a:r>
          </a:p>
        </p:txBody>
      </p:sp>
    </p:spTree>
    <p:extLst>
      <p:ext uri="{BB962C8B-B14F-4D97-AF65-F5344CB8AC3E}">
        <p14:creationId xmlns:p14="http://schemas.microsoft.com/office/powerpoint/2010/main" val="42719016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94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8759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C1AD033-BB97-4E18-84B5-67B86E97ED80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95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我們可以使用先前教的</a:t>
            </a:r>
            <a:r>
              <a:rPr lang="en-US" altLang="zh-TW" dirty="0" err="1"/>
              <a:t>chmod</a:t>
            </a:r>
            <a:r>
              <a:rPr lang="zh-TW" altLang="en-US" dirty="0"/>
              <a:t>來將檔案變成可執行的</a:t>
            </a:r>
          </a:p>
        </p:txBody>
      </p:sp>
    </p:spTree>
    <p:extLst>
      <p:ext uri="{BB962C8B-B14F-4D97-AF65-F5344CB8AC3E}">
        <p14:creationId xmlns:p14="http://schemas.microsoft.com/office/powerpoint/2010/main" val="39678942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31100C14-7B42-46B1-82D1-5C1E7FD10AFE}" type="slidenum">
              <a:rPr kumimoji="0" lang="zh-TW" altLang="en-US" sz="1200" b="0">
                <a:latin typeface="Arial" charset="0"/>
                <a:ea typeface="ＭＳ Ｐゴシック" pitchFamily="34" charset="-128"/>
              </a:rPr>
              <a:pPr algn="r" eaLnBrk="0" hangingPunct="0"/>
              <a:t>96</a:t>
            </a:fld>
            <a:endParaRPr kumimoji="0" lang="en-US" altLang="zh-TW" sz="1200" b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14698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CE11D51-6076-463B-82C0-186B9FCCA05D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我們可以使用</a:t>
            </a:r>
            <a:r>
              <a:rPr lang="en-US" altLang="zh-TW" dirty="0"/>
              <a:t>$</a:t>
            </a:r>
            <a:r>
              <a:rPr lang="zh-TW" altLang="en-US" dirty="0"/>
              <a:t>*使</a:t>
            </a:r>
            <a:r>
              <a:rPr lang="en-US" altLang="zh-TW" dirty="0"/>
              <a:t>script</a:t>
            </a:r>
            <a:r>
              <a:rPr lang="zh-TW" altLang="en-US" dirty="0"/>
              <a:t>在執行時替換成所有參數</a:t>
            </a:r>
          </a:p>
        </p:txBody>
      </p:sp>
    </p:spTree>
    <p:extLst>
      <p:ext uri="{BB962C8B-B14F-4D97-AF65-F5344CB8AC3E}">
        <p14:creationId xmlns:p14="http://schemas.microsoft.com/office/powerpoint/2010/main" val="1423770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840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3602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99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8715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在範例中</a:t>
            </a:r>
            <a:r>
              <a:rPr lang="en-US" altLang="zh-TW" dirty="0"/>
              <a:t>,</a:t>
            </a:r>
            <a:r>
              <a:rPr lang="zh-TW" altLang="en-US" dirty="0"/>
              <a:t>以</a:t>
            </a:r>
            <a:r>
              <a:rPr lang="en-US" altLang="zh-TW" dirty="0"/>
              <a:t>$</a:t>
            </a:r>
            <a:r>
              <a:rPr lang="zh-TW" altLang="en-US" dirty="0"/>
              <a:t>*取代</a:t>
            </a:r>
            <a:r>
              <a:rPr lang="en-US" altLang="zh-TW" dirty="0"/>
              <a:t>A</a:t>
            </a:r>
            <a:r>
              <a:rPr lang="zh-TW" alt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526860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改變存取權</a:t>
            </a:r>
          </a:p>
        </p:txBody>
      </p:sp>
    </p:spTree>
    <p:extLst>
      <p:ext uri="{BB962C8B-B14F-4D97-AF65-F5344CB8AC3E}">
        <p14:creationId xmlns:p14="http://schemas.microsoft.com/office/powerpoint/2010/main" val="3919206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將</a:t>
            </a:r>
            <a:r>
              <a:rPr lang="en-US" altLang="zh-TW" dirty="0"/>
              <a:t>A</a:t>
            </a:r>
            <a:r>
              <a:rPr lang="zh-TW" altLang="en-US" dirty="0"/>
              <a:t>*當作參數傳入</a:t>
            </a:r>
            <a:r>
              <a:rPr lang="en-US" altLang="zh-TW" dirty="0"/>
              <a:t>,</a:t>
            </a:r>
            <a:r>
              <a:rPr lang="zh-TW" altLang="en-US" dirty="0"/>
              <a:t>得到與先前答案相同</a:t>
            </a:r>
          </a:p>
        </p:txBody>
      </p:sp>
    </p:spTree>
    <p:extLst>
      <p:ext uri="{BB962C8B-B14F-4D97-AF65-F5344CB8AC3E}">
        <p14:creationId xmlns:p14="http://schemas.microsoft.com/office/powerpoint/2010/main" val="4023437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以此類推</a:t>
            </a:r>
            <a:r>
              <a:rPr lang="en-US" altLang="zh-TW" dirty="0"/>
              <a:t>,</a:t>
            </a:r>
            <a:r>
              <a:rPr lang="zh-TW" altLang="en-US" dirty="0"/>
              <a:t>此時參數為*</a:t>
            </a:r>
            <a:r>
              <a:rPr lang="en-US" altLang="zh-TW" dirty="0"/>
              <a:t>x*</a:t>
            </a: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1681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ABB2BAC6-948F-460C-BE33-4828C09F2E3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1" dirty="0">
                <a:solidFill>
                  <a:srgbClr val="FFFFFF"/>
                </a:solidFill>
              </a:rPr>
              <a:t>用</a:t>
            </a:r>
            <a:r>
              <a:rPr lang="en-US" altLang="zh-TW" sz="1100" b="1" dirty="0">
                <a:solidFill>
                  <a:srgbClr val="FFFFFF"/>
                </a:solidFill>
              </a:rPr>
              <a:t>%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12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來計算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開頭或是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endParaRPr lang="en-US" altLang="zh-TW" sz="11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09513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5702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1" dirty="0">
                <a:solidFill>
                  <a:srgbClr val="FFFFFF"/>
                </a:solidFill>
              </a:rPr>
              <a:t>先前用</a:t>
            </a:r>
            <a:r>
              <a:rPr lang="en-US" altLang="zh-TW" sz="1100" b="1" dirty="0">
                <a:solidFill>
                  <a:srgbClr val="FFFFFF"/>
                </a:solidFill>
              </a:rPr>
              <a:t>%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12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12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來計算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開頭或是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endParaRPr lang="en-US" altLang="zh-TW" sz="11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/>
            <a:r>
              <a:rPr lang="zh-TW" altLang="en-US" dirty="0"/>
              <a:t>須注意使用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才不會使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A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開頭且為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.c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結尾的</a:t>
            </a:r>
            <a:r>
              <a:rPr lang="en-US" altLang="zh-TW" sz="1200" b="1" dirty="0">
                <a:solidFill>
                  <a:srgbClr val="285AFF"/>
                </a:solidFill>
                <a:latin typeface="High Tower Text" pitchFamily="18" charset="0"/>
              </a:rPr>
              <a:t>file</a:t>
            </a:r>
            <a:r>
              <a:rPr lang="zh-TW" altLang="en-US" sz="1200" b="1" dirty="0">
                <a:solidFill>
                  <a:srgbClr val="285AFF"/>
                </a:solidFill>
                <a:latin typeface="High Tower Text" pitchFamily="18" charset="0"/>
              </a:rPr>
              <a:t>被計算兩次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37101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49A6F592-E50A-41BF-BC5B-BA54DEC09A04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54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若選擇</a:t>
            </a:r>
            <a:r>
              <a:rPr lang="en-US" altLang="zh-TW" dirty="0"/>
              <a:t>-f</a:t>
            </a:r>
            <a:r>
              <a:rPr lang="zh-TW" altLang="en-US" dirty="0"/>
              <a:t>會預設分隔符號為</a:t>
            </a:r>
            <a:r>
              <a:rPr lang="en-US" altLang="zh-TW" dirty="0"/>
              <a:t>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BD05B-6F32-4C3F-8CAA-9881709199A9}" type="slidenum">
              <a:rPr lang="zh-TW" altLang="en-US" smtClean="0">
                <a:solidFill>
                  <a:srgbClr val="000000"/>
                </a:solidFill>
              </a:rPr>
              <a:pPr/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713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108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3365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109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23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110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21257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B49B7BAB-F210-4801-AD35-7A8110767575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111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若也要數入</a:t>
            </a:r>
            <a:r>
              <a:rPr lang="en-US" altLang="zh-TW" dirty="0"/>
              <a:t>hidden</a:t>
            </a:r>
            <a:r>
              <a:rPr lang="zh-TW" altLang="en-US" dirty="0"/>
              <a:t> </a:t>
            </a:r>
            <a:r>
              <a:rPr lang="en-US" altLang="zh-TW" dirty="0"/>
              <a:t>file</a:t>
            </a:r>
            <a:r>
              <a:rPr lang="zh-TW" altLang="en-US" dirty="0"/>
              <a:t> 也要在指令列加入相關的指令</a:t>
            </a:r>
          </a:p>
        </p:txBody>
      </p:sp>
    </p:spTree>
    <p:extLst>
      <p:ext uri="{BB962C8B-B14F-4D97-AF65-F5344CB8AC3E}">
        <p14:creationId xmlns:p14="http://schemas.microsoft.com/office/powerpoint/2010/main" val="4717647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7B077D85-B38F-418E-B7E8-32CE9AA1176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112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3051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9AA3B193-C982-4A1A-AA28-E51F569CC9CE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113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像之前一樣都用</a:t>
            </a:r>
            <a:r>
              <a:rPr lang="en-US" altLang="zh-TW" dirty="0" err="1"/>
              <a:t>tempfile</a:t>
            </a:r>
            <a:r>
              <a:rPr lang="zh-TW" altLang="en-US" dirty="0"/>
              <a:t>暫時儲存東西</a:t>
            </a:r>
            <a:r>
              <a:rPr lang="en-US" altLang="zh-TW" dirty="0"/>
              <a:t>,</a:t>
            </a:r>
            <a:r>
              <a:rPr lang="zh-TW" altLang="en-US" dirty="0"/>
              <a:t>可能會有副作用</a:t>
            </a:r>
          </a:p>
        </p:txBody>
      </p:sp>
    </p:spTree>
    <p:extLst>
      <p:ext uri="{BB962C8B-B14F-4D97-AF65-F5344CB8AC3E}">
        <p14:creationId xmlns:p14="http://schemas.microsoft.com/office/powerpoint/2010/main" val="12369821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114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8693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CD3FC474-3C1A-49BD-AF38-6AD537523EC1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115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像之前一樣都用</a:t>
            </a:r>
            <a:r>
              <a:rPr lang="en-US" altLang="zh-TW" dirty="0" err="1"/>
              <a:t>tempfile</a:t>
            </a:r>
            <a:r>
              <a:rPr lang="zh-TW" altLang="en-US" dirty="0"/>
              <a:t>暫時儲存東西</a:t>
            </a:r>
            <a:r>
              <a:rPr lang="en-US" altLang="zh-TW" dirty="0"/>
              <a:t>,</a:t>
            </a:r>
            <a:r>
              <a:rPr lang="zh-TW" altLang="en-US" dirty="0"/>
              <a:t>可能會有副作用</a:t>
            </a:r>
          </a:p>
          <a:p>
            <a:pPr eaLnBrk="1" hangingPunct="1"/>
            <a:r>
              <a:rPr lang="zh-TW" altLang="en-US" dirty="0"/>
              <a:t>像是此例中要數</a:t>
            </a:r>
            <a:r>
              <a:rPr lang="en-US" altLang="zh-TW" dirty="0"/>
              <a:t>t</a:t>
            </a:r>
            <a:r>
              <a:rPr lang="zh-TW" altLang="en-US" dirty="0"/>
              <a:t>開頭的</a:t>
            </a:r>
            <a:r>
              <a:rPr lang="en-US" altLang="zh-TW" dirty="0"/>
              <a:t>file,</a:t>
            </a:r>
            <a:r>
              <a:rPr lang="zh-TW" altLang="en-US" dirty="0"/>
              <a:t>而</a:t>
            </a:r>
            <a:r>
              <a:rPr lang="en-US" altLang="zh-TW" dirty="0" err="1"/>
              <a:t>tempfile</a:t>
            </a:r>
            <a:r>
              <a:rPr lang="zh-TW" altLang="en-US" dirty="0"/>
              <a:t>也是</a:t>
            </a:r>
            <a:r>
              <a:rPr lang="en-US" altLang="zh-TW" dirty="0"/>
              <a:t>t</a:t>
            </a:r>
            <a:r>
              <a:rPr lang="zh-TW" altLang="en-US" dirty="0"/>
              <a:t>開頭</a:t>
            </a:r>
            <a:r>
              <a:rPr lang="en-US" altLang="zh-TW" dirty="0"/>
              <a:t>(</a:t>
            </a:r>
            <a:r>
              <a:rPr lang="zh-TW" altLang="en-US" dirty="0"/>
              <a:t>所以會數錯</a:t>
            </a:r>
            <a:r>
              <a:rPr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84077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116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175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0" hangingPunct="0"/>
            <a:fld id="{DE1D28F9-9111-419A-A55C-DCF3DA594A19}" type="slidenum">
              <a:rPr kumimoji="0" lang="zh-TW" altLang="en-US" sz="1200" b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pPr algn="r" eaLnBrk="0" hangingPunct="0"/>
              <a:t>117</a:t>
            </a:fld>
            <a:endParaRPr kumimoji="0" lang="en-US" altLang="zh-TW" sz="1200" b="0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zh-TW" altLang="en-US" dirty="0"/>
              <a:t>我們接下來會學此指令替代的方法</a:t>
            </a:r>
          </a:p>
        </p:txBody>
      </p:sp>
    </p:spTree>
    <p:extLst>
      <p:ext uri="{BB962C8B-B14F-4D97-AF65-F5344CB8AC3E}">
        <p14:creationId xmlns:p14="http://schemas.microsoft.com/office/powerpoint/2010/main" val="19712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3E9DFA-2375-43D3-8F2F-9120FCBFCBDF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BBDC2-7EE1-4027-B726-A3CED4A8892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7CF5B8-B833-439C-AD34-302A905858B4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7196F-2AD1-4541-809B-685A9CF3B24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8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5C348-72B6-4CA9-97DB-BB2439BEA9D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58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B9DA2-1C91-4CE8-9766-05E857B4CBA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98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75FCDB-D8F5-4C40-9E38-FD5EE30B683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0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5827F7-43D3-473A-81F9-20EA74B9E90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581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E8EDB-CE6B-41F6-B669-E2700B4524C9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78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BDBC8-6B65-4CBF-88B5-E77C6862004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13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BA235-1DE0-468D-A405-DB895ACF351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44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698221-7768-4AA9-ABDD-6DA8C387C0D8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E837C-70DD-4F46-9701-09A380F66886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4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A8157-4619-4BAB-B4F1-EA8CDD41E2D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26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221D8-20AA-4F08-9B90-B33E0AB801BF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18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F1042E-016C-401A-BBA8-55EB26D40A5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6257692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2CA64-BE4E-4D5C-9E60-1B52DCDF7EA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878549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A51DE-DD0E-47AB-A099-A18C0FEF3A9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2111821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5C618-75E6-4C4C-85CA-E5C46232543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54454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5780B-165A-4D5F-A9D2-EBE53C616C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2916585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F6D60-95A5-4F5C-A08C-849B0A357B2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6281763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A0CC-0B6A-4BBB-B8CC-F193FB062F0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25796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5A4F-5E79-4052-8430-4B80813F0CEA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4D2AC-D48A-460C-9B06-3045AC9A93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07716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3AD68-2427-4F8D-B61E-0FB04C483921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703169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EA8752-065C-4E21-82F5-83566CDFBBD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534601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62BCE-326E-4E57-93FB-231FD7087EC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831990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6C7F6E8-B0FC-47C7-89B0-54CB7931FC6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13529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76900C2-10B9-45B3-8D9A-5023893FFC0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17144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1FD24CA-C1D6-4CBB-B67F-7466851979D6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4389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57DF2A0B-4898-4DB7-AD01-92912A7952E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9258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C13C1-15B2-4F6F-9E82-C2FB01B7C29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663487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E2894635-DBEF-48CE-8F0F-D1FA7FB6F1F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527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F9274E-7928-4A93-9E78-11DFD44612B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D4D756-B701-4CED-BCB8-9860A4ACC8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33291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F689F3A-1065-431E-A2B8-C2458C1AEF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27454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479C2B0-B397-49C2-92B9-08A7B98C317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93954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49A24E1-3338-452F-BBE3-33EB9D7447B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2856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712E117-AF84-40A9-A290-8EC124D188F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0226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2735D6-FAB9-44CE-9CB3-E8275C4A9716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0A197F-89FD-4FFF-85A0-12AE6075D413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D49ECA-8A50-4F50-A4A7-8AF19657EAC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29F7FF-CA82-4FB4-A581-557DE06652FE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0EAF4-E4D3-413D-89DD-A49765D6AA65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</a:defRPr>
            </a:lvl1pPr>
          </a:lstStyle>
          <a:p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</a:defRPr>
            </a:lvl1pPr>
          </a:lstStyle>
          <a:p>
            <a:fld id="{6E6D5B29-6CEA-4CAC-A2D3-0B66928EE072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775347C7-33A8-4CE4-A4B2-1A80A51A809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4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352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FDF27C6-2E3F-4653-AD05-B0DA4D175F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6365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DBFDCB1-10D4-4D91-A6FB-9575559ED0E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8853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9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9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9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91239"/>
              </p:ext>
            </p:extLst>
          </p:nvPr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81953509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8652"/>
              <a:gd name="adj2" fmla="val 9661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>
                <a:solidFill>
                  <a:srgbClr val="000000"/>
                </a:solidFill>
              </a:rPr>
              <a:t>), often it’s not 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5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400" y="990600"/>
            <a:ext cx="87630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 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B2B2B2"/>
                </a:solidFill>
                <a:latin typeface="Times New Roman" pitchFamily="18" charset="0"/>
              </a:rPr>
              <a:t>A</a:t>
            </a:r>
            <a:r>
              <a:rPr lang="en-US" altLang="zh-TW" sz="2800" kern="0" dirty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 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B2B2B2"/>
                </a:solidFill>
                <a:latin typeface="Times New Roman" pitchFamily="18" charset="0"/>
              </a:rPr>
              <a:t>$</a:t>
            </a:r>
            <a:r>
              <a:rPr lang="en-US" altLang="zh-TW" sz="2800" kern="0" dirty="0">
                <a:solidFill>
                  <a:srgbClr val="FFFF00"/>
                </a:solidFill>
                <a:latin typeface="Times New Roman" pitchFamily="18" charset="0"/>
              </a:rPr>
              <a:t>*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B2B2B2"/>
                </a:solidFill>
              </a:rPr>
              <a:t>%</a:t>
            </a:r>
            <a:r>
              <a:rPr lang="en-US" altLang="zh-TW" sz="2400" kern="0" dirty="0">
                <a:solidFill>
                  <a:srgbClr val="000000"/>
                </a:solidFill>
              </a:rPr>
              <a:t>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</a:rPr>
              <a:t>%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.</a:t>
            </a:r>
            <a:r>
              <a:rPr lang="en-US" altLang="zh-TW" kern="0" dirty="0">
                <a:solidFill>
                  <a:srgbClr val="000000"/>
                </a:solidFill>
                <a:latin typeface="Times New Roman" pitchFamily="18" charset="0"/>
              </a:rPr>
              <a:t>/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</a:rPr>
              <a:t>%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“A*”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382952" y="3233936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>
                <a:solidFill>
                  <a:srgbClr val="000000"/>
                </a:solidFill>
              </a:rPr>
              <a:t>This star</a:t>
            </a:r>
            <a:r>
              <a:rPr lang="en-US" altLang="zh-TW" sz="2400" dirty="0">
                <a:solidFill>
                  <a:srgbClr val="000000"/>
                </a:solidFill>
              </a:rPr>
              <a:t> is part of the $* symbol. It is not being used 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as its own symbol.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4382952" y="1361728"/>
            <a:ext cx="3962400" cy="1275184"/>
          </a:xfrm>
          <a:prstGeom prst="wedgeRoundRectCallout">
            <a:avLst>
              <a:gd name="adj1" fmla="val -134272"/>
              <a:gd name="adj2" fmla="val -2491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u="sng" dirty="0">
                <a:solidFill>
                  <a:srgbClr val="000000"/>
                </a:solidFill>
              </a:rPr>
              <a:t>This star</a:t>
            </a:r>
            <a:r>
              <a:rPr lang="en-US" altLang="zh-TW" sz="2400" dirty="0">
                <a:solidFill>
                  <a:srgbClr val="000000"/>
                </a:solidFill>
              </a:rPr>
              <a:t> is a wild card pattern symbol, indicating that 0 or more characters can match.</a:t>
            </a:r>
          </a:p>
        </p:txBody>
      </p:sp>
    </p:spTree>
    <p:extLst>
      <p:ext uri="{BB962C8B-B14F-4D97-AF65-F5344CB8AC3E}">
        <p14:creationId xmlns:p14="http://schemas.microsoft.com/office/powerpoint/2010/main" val="2020431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.</a:t>
            </a:r>
            <a:r>
              <a:rPr lang="en-US" altLang="zh-TW" sz="2800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10</a:t>
            </a:r>
            <a:r>
              <a:rPr lang="en-US" altLang="zh-TW" sz="2400" b="1" dirty="0"/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114800" y="3111624"/>
            <a:ext cx="3429000" cy="533400"/>
          </a:xfrm>
          <a:prstGeom prst="wedgeRoundRectCallout">
            <a:avLst>
              <a:gd name="adj1" fmla="val -103009"/>
              <a:gd name="adj2" fmla="val 29851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>
                <a:solidFill>
                  <a:srgbClr val="000000"/>
                </a:solidFill>
              </a:rPr>
              <a:t>Make it an executable. </a:t>
            </a:r>
          </a:p>
        </p:txBody>
      </p:sp>
    </p:spTree>
    <p:extLst>
      <p:ext uri="{BB962C8B-B14F-4D97-AF65-F5344CB8AC3E}">
        <p14:creationId xmlns:p14="http://schemas.microsoft.com/office/powerpoint/2010/main" val="2216819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86749" y="5898976"/>
            <a:ext cx="6305731" cy="914400"/>
            <a:chOff x="2586749" y="5898976"/>
            <a:chExt cx="6305731" cy="914400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7663153">
              <a:off x="3281002" y="5210359"/>
              <a:ext cx="381000" cy="1769506"/>
            </a:xfrm>
            <a:prstGeom prst="triangle">
              <a:avLst>
                <a:gd name="adj" fmla="val 9019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>
                <a:solidFill>
                  <a:srgbClr val="000000"/>
                </a:solidFill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634680" y="5898976"/>
              <a:ext cx="5257800" cy="914400"/>
            </a:xfrm>
            <a:prstGeom prst="wedgeRoundRectCallout">
              <a:avLst>
                <a:gd name="adj1" fmla="val -107670"/>
                <a:gd name="adj2" fmla="val -4618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>
                  <a:solidFill>
                    <a:srgbClr val="000000"/>
                  </a:solidFill>
                </a:rPr>
                <a:t>If we pass in A* as the argument, then   we get the same answer as before.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128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8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latin typeface="High Tower Text" pitchFamily="18" charset="0"/>
              </a:rPr>
              <a:t> 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400" b="1" dirty="0" err="1">
                <a:latin typeface="High Tower Text" pitchFamily="18" charset="0"/>
              </a:rPr>
              <a:t>countFiles</a:t>
            </a:r>
            <a:r>
              <a:rPr lang="en-US" altLang="zh-TW" sz="2400" b="1" dirty="0">
                <a:latin typeface="High Tower Text" pitchFamily="18" charset="0"/>
              </a:rPr>
              <a:t> A*  [^A]*.c</a:t>
            </a:r>
            <a:endParaRPr lang="en-US" altLang="zh-TW" sz="2000" b="1" dirty="0">
              <a:latin typeface="Times New Roman" pitchFamily="18" charset="0"/>
            </a:endParaRP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86800" y="6550025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103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067944" y="5250904"/>
            <a:ext cx="2836167" cy="914400"/>
          </a:xfrm>
          <a:prstGeom prst="wedgeRoundRectCallout">
            <a:avLst>
              <a:gd name="adj1" fmla="val -84883"/>
              <a:gd name="adj2" fmla="val 6419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we can also use other arguments.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7504" y="6629400"/>
            <a:ext cx="8998396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323528" y="4221088"/>
            <a:ext cx="2448272" cy="914400"/>
          </a:xfrm>
          <a:prstGeom prst="wedgeRoundRectCallout">
            <a:avLst>
              <a:gd name="adj1" fmla="val 45198"/>
              <a:gd name="adj2" fmla="val 17759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Q: What does this pattern mean?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2699792" y="4221088"/>
            <a:ext cx="2448272" cy="914400"/>
          </a:xfrm>
          <a:prstGeom prst="wedgeRoundRectCallout">
            <a:avLst>
              <a:gd name="adj1" fmla="val -48174"/>
              <a:gd name="adj2" fmla="val 17580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A: Filenames that contain an x.</a:t>
            </a:r>
          </a:p>
        </p:txBody>
      </p:sp>
    </p:spTree>
    <p:extLst>
      <p:ext uri="{BB962C8B-B14F-4D97-AF65-F5344CB8AC3E}">
        <p14:creationId xmlns:p14="http://schemas.microsoft.com/office/powerpoint/2010/main" val="1989972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0.00018 -0.13634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11" grpId="0" animBg="1"/>
      <p:bldP spid="11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6619528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</a:t>
            </a:r>
            <a:endParaRPr lang="en-US" altLang="zh-TW" sz="2400" b="1" dirty="0">
              <a:solidFill>
                <a:srgbClr val="285AFF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u c A* 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78234"/>
              <a:gd name="adj2" fmla="val 3689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27652" name="Slide Number Placeholder 5"/>
          <p:cNvSpPr txBox="1">
            <a:spLocks noGrp="1"/>
          </p:cNvSpPr>
          <p:nvPr/>
        </p:nvSpPr>
        <p:spPr bwMode="auto">
          <a:xfrm>
            <a:off x="8610600" y="6550025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9EF5E2C-9C5D-4752-B900-339AD69CC4CB}" type="slidenum">
              <a:rPr lang="zh-TW" altLang="en-US" sz="1400" b="0">
                <a:solidFill>
                  <a:srgbClr val="000000"/>
                </a:solidFill>
                <a:latin typeface="Arial" charset="0"/>
              </a:rPr>
              <a:pPr algn="r"/>
              <a:t>104</a:t>
            </a:fld>
            <a:endParaRPr lang="en-US" altLang="zh-TW" sz="14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100" y="6629400"/>
            <a:ext cx="906780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2818725">
            <a:off x="4518875" y="3852473"/>
            <a:ext cx="659907" cy="2653821"/>
          </a:xfrm>
          <a:prstGeom prst="triangle">
            <a:avLst>
              <a:gd name="adj" fmla="val 5826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191000" y="3369568"/>
            <a:ext cx="3667148" cy="914400"/>
          </a:xfrm>
          <a:prstGeom prst="wedgeRoundRectCallout">
            <a:avLst>
              <a:gd name="adj1" fmla="val -91072"/>
              <a:gd name="adj2" fmla="val 25993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Here, we pass two things that expand into arguments.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2153989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0017 -0.1363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6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autoUpdateAnimBg="0"/>
      <p:bldP spid="9" grpId="0" animBg="1"/>
      <p:bldP spid="9" grpId="1" animBg="1"/>
      <p:bldP spid="15" grpId="0" animBg="1"/>
      <p:bldP spid="8" grpId="0" animBg="1"/>
      <p:bldP spid="8" grpId="1" animBg="1"/>
      <p:bldP spid="12" grpId="0" animBg="1"/>
      <p:bldP spid="12" grpId="1" animBg="1"/>
      <p:bldP spid="1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160150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1449 Feb</a:t>
            </a:r>
            <a:r>
              <a:rPr lang="en-US" altLang="en-US" sz="1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161473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1486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97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70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116121"/>
              <a:gd name="adj2" fmla="val -1507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2" name="Oval 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1"/>
              <a:gd name="adj2" fmla="val 2148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42" name="Oval 4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3134229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76488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</a:t>
            </a:r>
            <a:r>
              <a:rPr lang="en-US" altLang="zh-TW" sz="2400" dirty="0">
                <a:solidFill>
                  <a:srgbClr val="000000"/>
                </a:solidFill>
              </a:rPr>
              <a:t> 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-5132"/>
              <a:gd name="adj2" fmla="val 121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866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See? Here are the 11 matches: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277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CCCCC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CCCCC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CCCCC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CCC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total </a:t>
            </a:r>
            <a:r>
              <a:rPr lang="en-US" altLang="en-US" dirty="0">
                <a:solidFill>
                  <a:srgbClr val="CCCCCC"/>
                </a:solidFill>
                <a:latin typeface="Times New Roman" pitchFamily="18" charset="0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BFBFB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22:07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square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BFBFBF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160150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22:07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ZZZ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qrst.txt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7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FILE</a:t>
            </a:r>
            <a:r>
              <a:rPr lang="en-US" altLang="en-US" sz="19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6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23:09 </a:t>
            </a:r>
            <a:r>
              <a:rPr lang="en-US" altLang="en-US" sz="2000" dirty="0" err="1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Times New Roman" pitchFamily="18" charset="0"/>
              </a:rPr>
              <a:t>file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CE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4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BD.txt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     5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22:09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BCD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BFBFBF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CCCC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CCC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     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1449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.c</a:t>
            </a:r>
            <a:endParaRPr lang="en-US" altLang="en-US" sz="2000" dirty="0">
              <a:solidFill>
                <a:srgbClr val="66FF66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CC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Me None 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161473 Feb</a:t>
            </a:r>
            <a:r>
              <a:rPr lang="en-US" altLang="en-US" sz="2000" dirty="0">
                <a:solidFill>
                  <a:srgbClr val="CCCCCC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CCCCCC"/>
                </a:solidFill>
                <a:latin typeface="Times New Roman" pitchFamily="18" charset="0"/>
              </a:rPr>
              <a:t> 22:10 </a:t>
            </a:r>
            <a:r>
              <a:rPr lang="en-US" altLang="en-US" sz="2000" dirty="0" err="1">
                <a:solidFill>
                  <a:srgbClr val="66FF66"/>
                </a:solidFill>
                <a:latin typeface="High Tower Text" pitchFamily="18" charset="0"/>
              </a:rPr>
              <a:t>A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PROG.x</a:t>
            </a:r>
            <a:endParaRPr lang="en-US" altLang="en-US" sz="20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1486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97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22:14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70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22:15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tempfile</a:t>
            </a:r>
            <a:r>
              <a:rPr lang="en-US" altLang="en-US" sz="1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22:16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BFBFB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BFBFBF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Me None       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49 Feb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 3</a:t>
            </a:r>
            <a:r>
              <a:rPr lang="en-US" altLang="en-US" sz="2000" dirty="0">
                <a:solidFill>
                  <a:srgbClr val="BFBFBF"/>
                </a:solidFill>
                <a:latin typeface="Times New Roman" pitchFamily="18" charset="0"/>
              </a:rPr>
              <a:t> 22:18</a:t>
            </a:r>
            <a:r>
              <a:rPr lang="en-US" altLang="en-US" sz="2000" dirty="0">
                <a:solidFill>
                  <a:srgbClr val="BFBFBF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BFBFBF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BFBFBF"/>
              </a:solidFill>
              <a:latin typeface="High Tower Text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16316" y="4517232"/>
            <a:ext cx="324036" cy="289520"/>
            <a:chOff x="6083660" y="4581128"/>
            <a:chExt cx="324036" cy="289520"/>
          </a:xfrm>
        </p:grpSpPr>
        <p:sp>
          <p:nvSpPr>
            <p:cNvPr id="7" name="Oval 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78977" y="4805264"/>
            <a:ext cx="324036" cy="289520"/>
            <a:chOff x="6083660" y="4581128"/>
            <a:chExt cx="324036" cy="289520"/>
          </a:xfrm>
        </p:grpSpPr>
        <p:sp>
          <p:nvSpPr>
            <p:cNvPr id="10" name="Oval 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94267" y="3060848"/>
            <a:ext cx="301025" cy="289520"/>
            <a:chOff x="6083660" y="4581128"/>
            <a:chExt cx="324036" cy="289520"/>
          </a:xfrm>
        </p:grpSpPr>
        <p:sp>
          <p:nvSpPr>
            <p:cNvPr id="13" name="Oval 12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5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94267" y="2772816"/>
            <a:ext cx="301025" cy="289520"/>
            <a:chOff x="6083660" y="4581128"/>
            <a:chExt cx="324036" cy="289520"/>
          </a:xfrm>
        </p:grpSpPr>
        <p:sp>
          <p:nvSpPr>
            <p:cNvPr id="16" name="Oval 15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4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94267" y="3355504"/>
            <a:ext cx="301025" cy="289520"/>
            <a:chOff x="6083660" y="4581128"/>
            <a:chExt cx="324036" cy="289520"/>
          </a:xfrm>
        </p:grpSpPr>
        <p:sp>
          <p:nvSpPr>
            <p:cNvPr id="19" name="Oval 18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6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4267" y="2196752"/>
            <a:ext cx="301025" cy="289520"/>
            <a:chOff x="6083660" y="4581128"/>
            <a:chExt cx="324036" cy="289520"/>
          </a:xfrm>
        </p:grpSpPr>
        <p:sp>
          <p:nvSpPr>
            <p:cNvPr id="22" name="Oval 21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23303" y="1627312"/>
            <a:ext cx="301025" cy="289520"/>
            <a:chOff x="6083660" y="4581128"/>
            <a:chExt cx="324036" cy="289520"/>
          </a:xfrm>
        </p:grpSpPr>
        <p:sp>
          <p:nvSpPr>
            <p:cNvPr id="25" name="Oval 24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94267" y="2491408"/>
            <a:ext cx="301025" cy="289520"/>
            <a:chOff x="6083660" y="4581128"/>
            <a:chExt cx="324036" cy="289520"/>
          </a:xfrm>
        </p:grpSpPr>
        <p:sp>
          <p:nvSpPr>
            <p:cNvPr id="28" name="Oval 27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994267" y="3931568"/>
            <a:ext cx="301025" cy="289520"/>
            <a:chOff x="6083660" y="4581128"/>
            <a:chExt cx="324036" cy="289520"/>
          </a:xfrm>
        </p:grpSpPr>
        <p:sp>
          <p:nvSpPr>
            <p:cNvPr id="31" name="Oval 30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94267" y="3643536"/>
            <a:ext cx="301025" cy="289520"/>
            <a:chOff x="6083660" y="4581128"/>
            <a:chExt cx="324036" cy="289520"/>
          </a:xfrm>
        </p:grpSpPr>
        <p:sp>
          <p:nvSpPr>
            <p:cNvPr id="34" name="Oval 33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7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94267" y="4226224"/>
            <a:ext cx="301025" cy="289520"/>
            <a:chOff x="6083660" y="4581128"/>
            <a:chExt cx="324036" cy="289520"/>
          </a:xfrm>
        </p:grpSpPr>
        <p:sp>
          <p:nvSpPr>
            <p:cNvPr id="37" name="Oval 36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9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978977" y="4517232"/>
            <a:ext cx="324036" cy="289520"/>
            <a:chOff x="6083660" y="4581128"/>
            <a:chExt cx="324036" cy="289520"/>
          </a:xfrm>
        </p:grpSpPr>
        <p:sp>
          <p:nvSpPr>
            <p:cNvPr id="40" name="Oval 39"/>
            <p:cNvSpPr/>
            <p:nvPr/>
          </p:nvSpPr>
          <p:spPr bwMode="auto">
            <a:xfrm>
              <a:off x="6083660" y="4581128"/>
              <a:ext cx="324036" cy="28952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600" b="0" dirty="0">
                <a:solidFill>
                  <a:srgbClr val="000000"/>
                </a:solidFill>
                <a:latin typeface="Arial" charset="0"/>
                <a:ea typeface="新細明體" charset="-12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083660" y="4581128"/>
              <a:ext cx="32403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10</a:t>
              </a:r>
            </a:p>
          </p:txBody>
        </p:sp>
      </p:grp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403648" y="1790700"/>
            <a:ext cx="4419600" cy="2057400"/>
          </a:xfrm>
          <a:prstGeom prst="wedgeRoundRectCallout">
            <a:avLst>
              <a:gd name="adj1" fmla="val 69407"/>
              <a:gd name="adj2" fmla="val 8288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But, if we had not included this “[^A]”, we would have gotten an answer of </a:t>
            </a:r>
            <a:r>
              <a:rPr lang="en-US" altLang="zh-TW" sz="2400" u="sng" dirty="0">
                <a:solidFill>
                  <a:srgbClr val="000000"/>
                </a:solidFill>
              </a:rPr>
              <a:t>12</a:t>
            </a:r>
            <a:r>
              <a:rPr lang="en-US" altLang="zh-TW" sz="2400" dirty="0">
                <a:solidFill>
                  <a:srgbClr val="000000"/>
                </a:solidFill>
              </a:rPr>
              <a:t>, because the file named “</a:t>
            </a:r>
            <a:r>
              <a:rPr lang="en-US" altLang="zh-TW" sz="2400" dirty="0" err="1">
                <a:solidFill>
                  <a:srgbClr val="000000"/>
                </a:solidFill>
              </a:rPr>
              <a:t>APROG.c</a:t>
            </a:r>
            <a:r>
              <a:rPr lang="en-US" altLang="zh-TW" sz="2400" dirty="0">
                <a:solidFill>
                  <a:srgbClr val="000000"/>
                </a:solidFill>
              </a:rPr>
              <a:t>” would have been counted </a:t>
            </a:r>
            <a:r>
              <a:rPr lang="en-US" altLang="zh-TW" sz="2400" i="1" dirty="0">
                <a:solidFill>
                  <a:srgbClr val="000000"/>
                </a:solidFill>
              </a:rPr>
              <a:t>twice</a:t>
            </a:r>
            <a:r>
              <a:rPr lang="en-US" altLang="zh-TW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947936" y="5867400"/>
            <a:ext cx="3048000" cy="838200"/>
          </a:xfrm>
          <a:prstGeom prst="wedgeRoundRectCallout">
            <a:avLst>
              <a:gd name="adj1" fmla="val -62462"/>
              <a:gd name="adj2" fmla="val -462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In our directory, there are 11 such files</a:t>
            </a:r>
          </a:p>
        </p:txBody>
      </p:sp>
    </p:spTree>
    <p:extLst>
      <p:ext uri="{BB962C8B-B14F-4D97-AF65-F5344CB8AC3E}">
        <p14:creationId xmlns:p14="http://schemas.microsoft.com/office/powerpoint/2010/main" val="180018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chmod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u+x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A*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10</a:t>
            </a:r>
            <a:r>
              <a:rPr lang="en-US" altLang="zh-TW" sz="2400" b="1" dirty="0">
                <a:solidFill>
                  <a:srgbClr val="B2B2B2"/>
                </a:solidFill>
              </a:rPr>
              <a:t>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B2B2B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*x*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FFFCC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11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110883"/>
              <a:gd name="adj2" fmla="val -2541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</p:spTree>
    <p:extLst>
      <p:ext uri="{BB962C8B-B14F-4D97-AF65-F5344CB8AC3E}">
        <p14:creationId xmlns:p14="http://schemas.microsoft.com/office/powerpoint/2010/main" val="372837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/>
              <a:t>-</a:t>
            </a:r>
            <a:r>
              <a:rPr lang="en-US" altLang="zh-TW" sz="2800" b="1" dirty="0">
                <a:latin typeface="High Tower Text" pitchFamily="18" charset="0"/>
              </a:rPr>
              <a:t>A .c </a:t>
            </a:r>
            <a:endParaRPr lang="en-US" altLang="en-US" sz="2400" b="1" dirty="0"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latin typeface="High Tower Text" pitchFamily="18" charset="0"/>
              </a:rPr>
              <a:t>.c</a:t>
            </a: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 err="1">
                <a:latin typeface="High Tower Text" pitchFamily="18" charset="0"/>
              </a:rPr>
              <a:t>countFiles</a:t>
            </a:r>
            <a:r>
              <a:rPr lang="en-US" altLang="zh-TW" sz="2800" b="1" dirty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45614"/>
              <a:gd name="adj2" fmla="val -47360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“.</a:t>
            </a:r>
            <a:r>
              <a:rPr lang="en-US" altLang="zh-TW" sz="2400" dirty="0" err="1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2475875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FF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FF00"/>
                </a:solidFill>
                <a:latin typeface="High Tower Text" pitchFamily="18" charset="0"/>
              </a:rPr>
              <a:t>d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" "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915744" y="2198192"/>
            <a:ext cx="3197374" cy="2564085"/>
          </a:xfrm>
          <a:prstGeom prst="wedgeRoundRectCallout">
            <a:avLst>
              <a:gd name="adj1" fmla="val -15802"/>
              <a:gd name="adj2" fmla="val 498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tab is the </a:t>
            </a:r>
            <a:r>
              <a:rPr lang="en-US" altLang="zh-TW" sz="2800" b="0" spc="-40" dirty="0">
                <a:solidFill>
                  <a:srgbClr val="000000"/>
                </a:solidFill>
              </a:rPr>
              <a:t>default </a:t>
            </a:r>
            <a:r>
              <a:rPr lang="en-US" altLang="zh-TW" sz="2800" b="0" spc="-40" dirty="0">
                <a:solidFill>
                  <a:srgbClr val="FF0000"/>
                </a:solidFill>
              </a:rPr>
              <a:t>d</a:t>
            </a:r>
            <a:r>
              <a:rPr lang="en-US" altLang="zh-TW" sz="2800" b="0" spc="-40" dirty="0">
                <a:solidFill>
                  <a:srgbClr val="000000"/>
                </a:solidFill>
              </a:rPr>
              <a:t>elimiter</a:t>
            </a:r>
            <a:r>
              <a:rPr lang="zh-TW" altLang="en-US" sz="2800" b="0" spc="-40" dirty="0">
                <a:solidFill>
                  <a:srgbClr val="000000"/>
                </a:solidFill>
              </a:rPr>
              <a:t> </a:t>
            </a:r>
            <a:r>
              <a:rPr lang="en-US" altLang="zh-TW" sz="2800" b="0" spc="-40" dirty="0">
                <a:solidFill>
                  <a:srgbClr val="000000"/>
                </a:solidFill>
              </a:rPr>
              <a:t>(</a:t>
            </a:r>
            <a:r>
              <a:rPr lang="zh-TW" altLang="en-US" sz="2400" b="0" spc="-40" dirty="0">
                <a:solidFill>
                  <a:srgbClr val="000000"/>
                </a:solidFill>
              </a:rPr>
              <a:t>分隔</a:t>
            </a:r>
            <a:r>
              <a:rPr lang="zh-TW" altLang="en-US" sz="2400" b="0" spc="-50" dirty="0">
                <a:solidFill>
                  <a:srgbClr val="000000"/>
                </a:solidFill>
              </a:rPr>
              <a:t>符</a:t>
            </a:r>
            <a:r>
              <a:rPr lang="en-US" altLang="zh-TW" sz="2800" b="0" spc="-50" dirty="0">
                <a:solidFill>
                  <a:srgbClr val="000000"/>
                </a:solidFill>
              </a:rPr>
              <a:t>), often it’s not what </a:t>
            </a:r>
            <a:r>
              <a:rPr lang="en-US" altLang="zh-TW" sz="2800" b="0" dirty="0">
                <a:solidFill>
                  <a:srgbClr val="000000"/>
                </a:solidFill>
              </a:rPr>
              <a:t>you want. To change it, use the </a:t>
            </a:r>
            <a:r>
              <a:rPr lang="en-US" altLang="zh-TW" sz="2800" b="0" dirty="0">
                <a:solidFill>
                  <a:srgbClr val="FF0000"/>
                </a:solidFill>
              </a:rPr>
              <a:t>-d flag</a:t>
            </a:r>
            <a:r>
              <a:rPr lang="en-US" altLang="zh-TW" sz="2800" b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0" y="5949280"/>
            <a:ext cx="5148064" cy="908720"/>
          </a:xfrm>
          <a:prstGeom prst="rect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1524000" y="1905000"/>
            <a:ext cx="6629400" cy="41148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flipV="1">
            <a:off x="7772400" y="1981200"/>
            <a:ext cx="4572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83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.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 err="1">
                <a:latin typeface="High Tower Text" pitchFamily="18" charset="0"/>
              </a:rPr>
              <a:t>countFiles</a:t>
            </a:r>
            <a:r>
              <a:rPr lang="en-US" altLang="zh-TW" sz="2800" b="1" dirty="0">
                <a:latin typeface="High Tower Text" pitchFamily="18" charset="0"/>
              </a:rPr>
              <a:t> A*  [^A]*.c  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57800" y="5306144"/>
            <a:ext cx="3352800" cy="1219200"/>
          </a:xfrm>
          <a:prstGeom prst="wedgeRoundRectCallout">
            <a:avLst>
              <a:gd name="adj1" fmla="val -49840"/>
              <a:gd name="adj2" fmla="val 1942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 meaning is: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All files that </a:t>
            </a:r>
            <a:r>
              <a:rPr lang="en-US" altLang="zh-TW" sz="2400" dirty="0">
                <a:solidFill>
                  <a:srgbClr val="FF0000"/>
                </a:solidFill>
              </a:rPr>
              <a:t>begin with A </a:t>
            </a:r>
            <a:r>
              <a:rPr lang="en-US" altLang="zh-TW" sz="2400" dirty="0">
                <a:solidFill>
                  <a:srgbClr val="000000"/>
                </a:solidFill>
              </a:rPr>
              <a:t>or that </a:t>
            </a:r>
            <a:r>
              <a:rPr lang="en-US" altLang="zh-TW" sz="2400" dirty="0">
                <a:solidFill>
                  <a:srgbClr val="0033CC"/>
                </a:solidFill>
              </a:rPr>
              <a:t>end with .c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907704" y="5695292"/>
            <a:ext cx="2111069" cy="830052"/>
          </a:xfrm>
          <a:prstGeom prst="wedgeRoundRectCallout">
            <a:avLst>
              <a:gd name="adj1" fmla="val 115183"/>
              <a:gd name="adj2" fmla="val -2692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907703" y="5695292"/>
            <a:ext cx="2111069" cy="830052"/>
          </a:xfrm>
          <a:prstGeom prst="wedgeRoundRectCallout">
            <a:avLst>
              <a:gd name="adj1" fmla="val -25440"/>
              <a:gd name="adj2" fmla="val -4653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So there are </a:t>
            </a:r>
            <a:r>
              <a:rPr lang="en-US" altLang="zh-TW" sz="2800" u="sng" dirty="0">
                <a:solidFill>
                  <a:srgbClr val="000000"/>
                </a:solidFill>
              </a:rPr>
              <a:t>11</a:t>
            </a:r>
            <a:r>
              <a:rPr lang="en-US" altLang="zh-TW" sz="2400" dirty="0">
                <a:solidFill>
                  <a:srgbClr val="000000"/>
                </a:solidFill>
              </a:rPr>
              <a:t> of these, right?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33800" y="1752600"/>
            <a:ext cx="5105400" cy="1676400"/>
          </a:xfrm>
          <a:prstGeom prst="wedgeRoundRectCallout">
            <a:avLst>
              <a:gd name="adj1" fmla="val 21873"/>
              <a:gd name="adj2" fmla="val 218391"/>
              <a:gd name="adj3" fmla="val 16667"/>
            </a:avLst>
          </a:prstGeom>
          <a:solidFill>
            <a:schemeClr val="accent1"/>
          </a:solidFill>
          <a:ln w="28575" algn="ctr">
            <a:solidFill>
              <a:srgbClr val="0033CC"/>
            </a:solidFill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how about hidden files? They wouldn’t show up with this ls command. But a file named “.</a:t>
            </a:r>
            <a:r>
              <a:rPr lang="en-US" altLang="zh-TW" sz="2400" dirty="0" err="1">
                <a:solidFill>
                  <a:srgbClr val="000000"/>
                </a:solidFill>
              </a:rPr>
              <a:t>x.c</a:t>
            </a:r>
            <a:r>
              <a:rPr lang="en-US" altLang="zh-TW" sz="2400" dirty="0">
                <a:solidFill>
                  <a:srgbClr val="000000"/>
                </a:solidFill>
              </a:rPr>
              <a:t>” would, technically, match this definition.</a:t>
            </a:r>
          </a:p>
        </p:txBody>
      </p:sp>
    </p:spTree>
    <p:extLst>
      <p:ext uri="{BB962C8B-B14F-4D97-AF65-F5344CB8AC3E}">
        <p14:creationId xmlns:p14="http://schemas.microsoft.com/office/powerpoint/2010/main" val="120710222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</a:t>
            </a:r>
            <a:endParaRPr lang="en-US" altLang="en-US" sz="2400" b="1" dirty="0">
              <a:solidFill>
                <a:srgbClr val="285AFF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ABD.txt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ACE  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APROG.c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Aqrst.txt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square.c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ABCD	  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AFILE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APROG.x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AZZZ </a:t>
            </a:r>
          </a:p>
          <a:p>
            <a:pPr lvl="0" eaLnBrk="1" hangingPunct="1">
              <a:lnSpc>
                <a:spcPct val="98000"/>
              </a:lnSpc>
              <a:spcBef>
                <a:spcPct val="10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ls </a:t>
            </a:r>
            <a:r>
              <a:rPr lang="en-US" altLang="zh-TW" sz="2800" b="1" dirty="0">
                <a:solidFill>
                  <a:srgbClr val="F2F2F2"/>
                </a:solidFill>
              </a:rPr>
              <a:t>-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A .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endParaRPr lang="en-US" altLang="en-US" sz="24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en-US" sz="2800" b="1" dirty="0">
                <a:solidFill>
                  <a:srgbClr val="F2F2F2"/>
                </a:solidFill>
                <a:latin typeface="High Tower Text" pitchFamily="18" charset="0"/>
              </a:rPr>
              <a:t>.</a:t>
            </a:r>
            <a:r>
              <a:rPr lang="en-US" altLang="en-US" sz="2800" b="1" dirty="0" err="1">
                <a:solidFill>
                  <a:srgbClr val="F2F2F2"/>
                </a:solidFill>
                <a:latin typeface="High Tower Text" pitchFamily="18" charset="0"/>
              </a:rPr>
              <a:t>x.c</a:t>
            </a:r>
            <a:endParaRPr lang="en-US" altLang="en-US" sz="2800" b="1" dirty="0">
              <a:solidFill>
                <a:srgbClr val="F2F2F2"/>
              </a:solidFill>
              <a:latin typeface="High Tower Text" pitchFamily="18" charset="0"/>
            </a:endParaRPr>
          </a:p>
          <a:p>
            <a:pPr marL="0" indent="0">
              <a:lnSpc>
                <a:spcPct val="80000"/>
              </a:lnSpc>
              <a:spcBef>
                <a:spcPct val="15000"/>
              </a:spcBef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.</a:t>
            </a:r>
            <a:r>
              <a:rPr lang="en-US" altLang="zh-TW" b="1" dirty="0">
                <a:solidFill>
                  <a:srgbClr val="F2F2F2"/>
                </a:solidFill>
                <a:latin typeface="Times New Roman" pitchFamily="18" charset="0"/>
              </a:rPr>
              <a:t>/</a:t>
            </a:r>
            <a:r>
              <a:rPr lang="en-US" altLang="zh-TW" sz="2800" b="1" dirty="0" err="1">
                <a:solidFill>
                  <a:srgbClr val="F2F2F2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A*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>
                <a:solidFill>
                  <a:srgbClr val="285AFF"/>
                </a:solidFill>
                <a:latin typeface="High Tower Text" pitchFamily="18" charset="0"/>
              </a:rPr>
              <a:t>[^A]*.c  </a:t>
            </a:r>
            <a:r>
              <a:rPr lang="en-US" altLang="zh-TW" sz="2800" b="1" dirty="0">
                <a:solidFill>
                  <a:srgbClr val="F2F2F2"/>
                </a:solidFill>
                <a:latin typeface="High Tower Text" pitchFamily="18" charset="0"/>
              </a:rPr>
              <a:t>.*?.c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8000"/>
              </a:lnSpc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F2F2F2"/>
                </a:solidFill>
              </a:rPr>
              <a:t>%</a:t>
            </a:r>
          </a:p>
        </p:txBody>
      </p:sp>
      <p:sp>
        <p:nvSpPr>
          <p:cNvPr id="31753" name="Rectangle 2"/>
          <p:cNvSpPr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4400" b="0" dirty="0">
                <a:solidFill>
                  <a:srgbClr val="0033CC"/>
                </a:solidFill>
                <a:latin typeface="Arial" charset="0"/>
              </a:rPr>
              <a:t>A more-flexible version:</a:t>
            </a:r>
          </a:p>
        </p:txBody>
      </p:sp>
    </p:spTree>
    <p:extLst>
      <p:ext uri="{BB962C8B-B14F-4D97-AF65-F5344CB8AC3E}">
        <p14:creationId xmlns:p14="http://schemas.microsoft.com/office/powerpoint/2010/main" val="450031398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</p:txBody>
      </p:sp>
    </p:spTree>
    <p:extLst>
      <p:ext uri="{BB962C8B-B14F-4D97-AF65-F5344CB8AC3E}">
        <p14:creationId xmlns:p14="http://schemas.microsoft.com/office/powerpoint/2010/main" val="1907820790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Consider this:</a:t>
            </a:r>
          </a:p>
        </p:txBody>
      </p:sp>
    </p:spTree>
    <p:extLst>
      <p:ext uri="{BB962C8B-B14F-4D97-AF65-F5344CB8AC3E}">
        <p14:creationId xmlns:p14="http://schemas.microsoft.com/office/powerpoint/2010/main" val="1389566125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000000"/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0000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000000"/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000000"/>
                </a:solidFill>
                <a:latin typeface="High Tower Text" pitchFamily="18" charset="0"/>
              </a:rPr>
              <a:t>ls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"t".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800345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90600"/>
            <a:ext cx="8686800" cy="58674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 </a:t>
            </a: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Consider this: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2780928"/>
            <a:ext cx="8763000" cy="396044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t*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.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t*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cat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countFiles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ls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$*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&gt;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00"/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wc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FF">
                    <a:lumMod val="8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l &lt; </a:t>
            </a:r>
            <a:r>
              <a:rPr lang="en-US" altLang="zh-TW" sz="2800" kern="0" dirty="0" err="1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tempfile</a:t>
            </a:r>
            <a:endParaRPr lang="en-US" altLang="zh-TW" sz="2800" kern="0" dirty="0">
              <a:solidFill>
                <a:srgbClr val="FFFFFF">
                  <a:lumMod val="85000"/>
                </a:srgbClr>
              </a:solidFill>
              <a:latin typeface="High Tower Text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rm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 </a:t>
            </a:r>
            <a:r>
              <a:rPr lang="en-US" altLang="zh-TW" sz="2800" b="0" kern="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zh-TW" sz="2800" kern="0" dirty="0">
                <a:solidFill>
                  <a:srgbClr val="FFFF00"/>
                </a:solidFill>
                <a:latin typeface="High Tower Text" pitchFamily="18" charset="0"/>
              </a:rPr>
              <a:t>f </a:t>
            </a:r>
            <a:r>
              <a:rPr lang="en-US" altLang="zh-TW" sz="2800" kern="0" dirty="0" err="1">
                <a:solidFill>
                  <a:srgbClr val="FFFF00"/>
                </a:solidFill>
                <a:latin typeface="High Tower Text" pitchFamily="18" charset="0"/>
              </a:rPr>
              <a:t>tempfile</a:t>
            </a:r>
            <a:endParaRPr lang="zh-TW" altLang="en-US" sz="2800" kern="0" dirty="0">
              <a:solidFill>
                <a:srgbClr val="FFFF00"/>
              </a:solidFill>
              <a:latin typeface="Times New Roman" pitchFamily="18" charset="0"/>
            </a:endParaRPr>
          </a:p>
          <a:p>
            <a:pPr marL="0" indent="0" eaLnBrk="1" hangingPunct="1">
              <a:spcBef>
                <a:spcPts val="0"/>
              </a:spcBef>
              <a:buFontTx/>
              <a:buNone/>
            </a:pPr>
            <a:r>
              <a:rPr lang="en-US" altLang="zh-TW" sz="2400" kern="0" dirty="0">
                <a:solidFill>
                  <a:srgbClr val="FFFFFF">
                    <a:lumMod val="85000"/>
                  </a:srgbClr>
                </a:solidFill>
                <a:latin typeface="Arial Narrow" pitchFamily="34" charset="0"/>
              </a:rPr>
              <a:t>% </a:t>
            </a:r>
            <a:r>
              <a:rPr lang="en-US" altLang="zh-TW" sz="2800" kern="0" dirty="0">
                <a:solidFill>
                  <a:srgbClr val="FFFFFF">
                    <a:lumMod val="85000"/>
                  </a:srgbClr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730069" y="2663829"/>
            <a:ext cx="1874168" cy="1224136"/>
          </a:xfrm>
          <a:prstGeom prst="wedgeRoundRectCallout">
            <a:avLst>
              <a:gd name="adj1" fmla="val -142983"/>
              <a:gd name="adj2" fmla="val 1589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There are </a:t>
            </a:r>
            <a:r>
              <a:rPr lang="en-US" altLang="zh-TW" sz="2400" u="sng" dirty="0">
                <a:solidFill>
                  <a:srgbClr val="000000"/>
                </a:solidFill>
              </a:rPr>
              <a:t>3</a:t>
            </a:r>
            <a:r>
              <a:rPr lang="en-US" altLang="zh-TW" sz="2400" dirty="0">
                <a:solidFill>
                  <a:srgbClr val="000000"/>
                </a:solidFill>
              </a:rPr>
              <a:t> files starting with "t".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6736432" y="3941440"/>
            <a:ext cx="1874168" cy="855712"/>
          </a:xfrm>
          <a:prstGeom prst="wedgeRoundRectCallout">
            <a:avLst>
              <a:gd name="adj1" fmla="val -384258"/>
              <a:gd name="adj2" fmla="val -459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tIns="0"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But it says </a:t>
            </a:r>
            <a:r>
              <a:rPr lang="en-US" altLang="zh-TW" sz="2400" u="sng" dirty="0">
                <a:solidFill>
                  <a:srgbClr val="000000"/>
                </a:solidFill>
              </a:rPr>
              <a:t>4</a:t>
            </a:r>
            <a:r>
              <a:rPr lang="en-US" altLang="zh-TW" sz="2400" dirty="0">
                <a:solidFill>
                  <a:srgbClr val="000000"/>
                </a:solidFill>
              </a:rPr>
              <a:t>!</a:t>
            </a:r>
          </a:p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4462116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010889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84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Can we avoid using that tempfile?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990600"/>
            <a:ext cx="8686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Our script used a temporary file to pass information between the commands.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80808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could have side effects.</a:t>
            </a:r>
            <a:endParaRPr lang="en-US" altLang="zh-TW" b="0" kern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zh-TW" b="0" ker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 besides, it was not an elegant way to pass information.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zh-TW" b="0" kern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We will now learn an alternative method. And it will clearly be more elegant, because it will be written with many fewer characters…</a:t>
            </a:r>
            <a:endParaRPr lang="en-US" altLang="zh-TW" b="0" kern="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3760128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37325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spc="-10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</a:t>
                      </a:r>
                      <a:r>
                        <a:rPr kumimoji="1" lang="en-US" altLang="en-US" sz="2800" b="1" i="0" u="none" strike="noStrike" cap="none" spc="-5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ar</a:t>
                      </a: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gs</a:t>
                      </a:r>
                      <a:r>
                        <a:rPr kumimoji="1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30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</a:t>
                      </a:r>
                      <a:r>
                        <a:rPr kumimoji="1" lang="en-US" altLang="en-US" sz="2800" b="0" i="0" u="none" strike="noStrike" cap="none" spc="-10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-</a:t>
                      </a:r>
                      <a:r>
                        <a:rPr kumimoji="1" lang="en-US" altLang="en-US" sz="2800" b="0" i="0" u="none" strike="noStrike" cap="none" spc="10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f</a:t>
                      </a:r>
                      <a:r>
                        <a:rPr kumimoji="1" lang="en-US" altLang="en-US" sz="2800" b="0" i="0" u="none" strike="noStrike" cap="none" spc="-300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</a:t>
                      </a:r>
                      <a:r>
                        <a:rPr kumimoji="1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926459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3177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3446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7200" y="1112838"/>
            <a:ext cx="8229600" cy="57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en-US" altLang="zh-TW" b="0" kern="0" dirty="0"/>
              <a:t>You can define default flags with alias:</a:t>
            </a:r>
            <a:br>
              <a:rPr lang="en-US" altLang="zh-TW" b="0" kern="0" dirty="0"/>
            </a:br>
            <a:r>
              <a:rPr lang="en-US" altLang="zh-TW" b="0" kern="0" dirty="0"/>
              <a:t> 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alias rm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  <a:ea typeface="Arial Unicode MS" pitchFamily="34" charset="-128"/>
                <a:cs typeface="Arial Unicode MS" pitchFamily="34" charset="-128"/>
              </a:rPr>
              <a:t>=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'rm 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  <a:ea typeface="Arial Unicode MS" pitchFamily="34" charset="-128"/>
                <a:cs typeface="Arial Unicode MS" pitchFamily="34" charset="-128"/>
              </a:rPr>
              <a:t>–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I'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Now, when the user types “rm” the UNIX operating system automatically adds the </a:t>
            </a:r>
            <a:r>
              <a:rPr lang="en-US" altLang="zh-TW" b="0" kern="0" dirty="0">
                <a:solidFill>
                  <a:schemeClr val="tx2"/>
                </a:solidFill>
                <a:latin typeface="Arial Narrow" pitchFamily="34" charset="0"/>
              </a:rPr>
              <a:t>“</a:t>
            </a:r>
            <a:r>
              <a:rPr lang="en-US" altLang="zh-TW" b="0" kern="0" dirty="0">
                <a:solidFill>
                  <a:schemeClr val="tx2"/>
                </a:solidFill>
              </a:rPr>
              <a:t>-</a:t>
            </a:r>
            <a:r>
              <a:rPr lang="en-US" altLang="zh-TW" b="1" kern="0" dirty="0">
                <a:solidFill>
                  <a:schemeClr val="tx2"/>
                </a:solidFill>
                <a:latin typeface="Andale Mono"/>
              </a:rPr>
              <a:t>I</a:t>
            </a:r>
            <a:r>
              <a:rPr lang="en-US" altLang="zh-TW" b="0" kern="0" dirty="0">
                <a:solidFill>
                  <a:schemeClr val="tx2"/>
                </a:solidFill>
                <a:latin typeface="Arial Narrow" pitchFamily="34" charset="0"/>
              </a:rPr>
              <a:t>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You can also do more than just set flags:</a:t>
            </a:r>
          </a:p>
          <a:p>
            <a:pPr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	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alias </a:t>
            </a:r>
            <a:r>
              <a:rPr lang="en-US" altLang="zh-TW" b="0" kern="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cdNshow</a:t>
            </a:r>
            <a:r>
              <a:rPr lang="en-US" altLang="zh-TW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='cd;</a:t>
            </a:r>
            <a:r>
              <a:rPr lang="en-US" altLang="zh-TW" sz="1400" b="0" kern="0" dirty="0">
                <a:solidFill>
                  <a:srgbClr val="0070C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0" kern="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ls'</a:t>
            </a:r>
            <a:endParaRPr lang="en-US" altLang="zh-TW" b="0" kern="0" dirty="0">
              <a:solidFill>
                <a:srgbClr val="0070C0"/>
              </a:solidFill>
              <a:latin typeface="Lucida Console" panose="020B0609040504020204" pitchFamily="49" charset="0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Now both things happen if you type “</a:t>
            </a:r>
            <a:r>
              <a:rPr lang="en-US" altLang="zh-TW" b="0" kern="0" dirty="0" err="1">
                <a:solidFill>
                  <a:schemeClr val="tx2"/>
                </a:solidFill>
              </a:rPr>
              <a:t>cdNshow</a:t>
            </a:r>
            <a:r>
              <a:rPr lang="en-US" altLang="zh-TW" b="0" kern="0" dirty="0">
                <a:solidFill>
                  <a:schemeClr val="tx2"/>
                </a:solidFill>
              </a:rPr>
              <a:t>”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But how to make it the automatic default whenever you turn on the computer?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TW" b="0" kern="0" dirty="0">
                <a:solidFill>
                  <a:schemeClr val="tx2"/>
                </a:solidFill>
              </a:rPr>
              <a:t>Add it into the startup file: ~/.</a:t>
            </a:r>
            <a:r>
              <a:rPr lang="en-US" altLang="zh-TW" b="0" kern="0" dirty="0" err="1">
                <a:solidFill>
                  <a:schemeClr val="tx2"/>
                </a:solidFill>
              </a:rPr>
              <a:t>bashrc</a:t>
            </a:r>
            <a:endParaRPr lang="en-US" altLang="zh-TW" b="0" kern="0" dirty="0">
              <a:solidFill>
                <a:schemeClr val="tx2"/>
              </a:solidFill>
            </a:endParaRPr>
          </a:p>
          <a:p>
            <a:pPr lvl="2" eaLnBrk="1" hangingPunct="1">
              <a:defRPr/>
            </a:pPr>
            <a:r>
              <a:rPr lang="en-US" altLang="zh-TW" sz="2800" b="0" kern="0" dirty="0">
                <a:solidFill>
                  <a:schemeClr val="tx2"/>
                </a:solidFill>
              </a:rPr>
              <a:t>Remember: it starts with “.”, so it is “hidden”</a:t>
            </a: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4112840" y="1143000"/>
            <a:ext cx="4419600" cy="1981200"/>
          </a:xfrm>
          <a:prstGeom prst="wedgeRoundRectCallout">
            <a:avLst>
              <a:gd name="adj1" fmla="val -25606"/>
              <a:gd name="adj2" fmla="val 8150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</a:rPr>
              <a:t>The “;” indicates a separator between independent commands (just like it would in C).</a:t>
            </a: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947700" y="4724400"/>
            <a:ext cx="6324600" cy="1752600"/>
          </a:xfrm>
          <a:prstGeom prst="wedgeRoundRectCallout">
            <a:avLst>
              <a:gd name="adj1" fmla="val 6306"/>
              <a:gd name="adj2" fmla="val -9975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000000"/>
                </a:solidFill>
              </a:rPr>
              <a:t>All of these single-quote symbols are necessary. (Note that the single-quote is found near the “enter” key on your keyboard. It is not near the “esc” key.)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41719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The Pipe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/>
              <a:t>link commands together</a:t>
            </a:r>
            <a:r>
              <a:rPr lang="en-US" altLang="zh-TW" dirty="0"/>
              <a:t> into a single command sequence, using pipes ( | 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zh-TW" sz="1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90012"/>
            <a:ext cx="6300192" cy="44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1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4152"/>
            <a:ext cx="76962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| - The Pipe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124744"/>
            <a:ext cx="8079432" cy="5616624"/>
          </a:xfrm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zh-TW" dirty="0"/>
              <a:t>You can </a:t>
            </a:r>
            <a:r>
              <a:rPr lang="en-US" altLang="zh-TW" b="1" dirty="0"/>
              <a:t>link commands together</a:t>
            </a:r>
            <a:r>
              <a:rPr lang="en-US" altLang="zh-TW" dirty="0"/>
              <a:t> into a single command sequence, using pipes ( | )</a:t>
            </a:r>
          </a:p>
          <a:p>
            <a:pPr eaLnBrk="1" hangingPunct="1">
              <a:lnSpc>
                <a:spcPct val="90000"/>
              </a:lnSpc>
            </a:pPr>
            <a:endParaRPr lang="en-US" altLang="zh-TW" sz="1200" dirty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>
                <a:solidFill>
                  <a:srgbClr val="FF0000"/>
                </a:solidFill>
              </a:rPr>
              <a:t>To count how many files are in a directory: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   </a:t>
            </a:r>
            <a:r>
              <a:rPr lang="en-US" altLang="zh-TW" dirty="0">
                <a:latin typeface="High Tower Text" pitchFamily="18" charset="0"/>
              </a:rPr>
              <a:t>ls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l</a:t>
            </a:r>
            <a:endParaRPr lang="en-US" altLang="zh-TW" dirty="0">
              <a:latin typeface="Arial Narrow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1400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</a:rPr>
              <a:t>•</a:t>
            </a:r>
            <a:r>
              <a:rPr lang="en-US" altLang="zh-TW" sz="2800" dirty="0">
                <a:solidFill>
                  <a:srgbClr val="FF0000"/>
                </a:solidFill>
              </a:rPr>
              <a:t>  Equivalent ways to count how many words are in file1 and to put the result into a new file, file2: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dirty="0">
                <a:solidFill>
                  <a:srgbClr val="FF0000"/>
                </a:solidFill>
              </a:rPr>
              <a:t>	</a:t>
            </a:r>
            <a:r>
              <a:rPr lang="en-US" altLang="zh-TW" dirty="0">
                <a:latin typeface="High Tower Text" pitchFamily="18" charset="0"/>
              </a:rPr>
              <a:t>  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latin typeface="High Tower Text" pitchFamily="18" charset="0"/>
              </a:rPr>
              <a:t>	   cat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High Tower Text" pitchFamily="18" charset="0"/>
              </a:rPr>
              <a:t>	   cat &lt;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TW" dirty="0">
                <a:latin typeface="Times New Roman" pitchFamily="18" charset="0"/>
              </a:rPr>
              <a:t>      </a:t>
            </a:r>
            <a:r>
              <a:rPr lang="en-US" altLang="zh-TW" dirty="0" err="1">
                <a:latin typeface="High Tower Text" pitchFamily="18" charset="0"/>
              </a:rPr>
              <a:t>wc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w file</a:t>
            </a:r>
            <a:r>
              <a:rPr lang="en-US" altLang="zh-TW" dirty="0">
                <a:latin typeface="Times New Roman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|cut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itchFamily="18" charset="0"/>
              </a:rPr>
              <a:t>d " " </a:t>
            </a:r>
            <a:r>
              <a:rPr lang="en-US" altLang="zh-TW" sz="2800" dirty="0">
                <a:latin typeface="Times New Roman" pitchFamily="18" charset="0"/>
              </a:rPr>
              <a:t>&gt;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dirty="0">
                <a:latin typeface="Times New Roman" pitchFamily="18" charset="0"/>
              </a:rPr>
              <a:t>2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59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9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7620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to do the earlier script with pipes?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5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16270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script look like if we 	could use pipes?</a:t>
            </a:r>
          </a:p>
        </p:txBody>
      </p:sp>
      <p:sp>
        <p:nvSpPr>
          <p:cNvPr id="41989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cat countFiles 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 &gt;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wc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l &lt; tempfile</a:t>
            </a:r>
          </a:p>
          <a:p>
            <a:pPr marL="342900" indent="-342900"/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CC"/>
                </a:solidFill>
                <a:latin typeface="High Tower Text" pitchFamily="18" charset="0"/>
              </a:rPr>
              <a:t>f tempfile</a:t>
            </a:r>
            <a:endParaRPr lang="zh-TW" altLang="en-US" sz="280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5265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86800" cy="59436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original code was:</a:t>
            </a:r>
          </a:p>
          <a:p>
            <a:pPr lvl="1" eaLnBrk="1" hangingPunct="1">
              <a:buFontTx/>
              <a:buNone/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/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solidFill>
                <a:schemeClr val="bg2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TW" b="1" dirty="0">
                <a:solidFill>
                  <a:schemeClr val="bg2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Q:	What would the script look like if we 	could use pipes?</a:t>
            </a:r>
          </a:p>
          <a:p>
            <a:pPr eaLnBrk="1" hangingPunct="1">
              <a:spcBef>
                <a:spcPct val="45000"/>
              </a:spcBef>
              <a:buFontTx/>
              <a:buNone/>
            </a:pPr>
            <a:r>
              <a:rPr lang="en-US" altLang="zh-TW" b="1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A:	It would look like this:</a:t>
            </a:r>
          </a:p>
        </p:txBody>
      </p:sp>
      <p:sp>
        <p:nvSpPr>
          <p:cNvPr id="43013" name="Rectangle 3"/>
          <p:cNvSpPr>
            <a:spLocks noChangeArrowheads="1"/>
          </p:cNvSpPr>
          <p:nvPr/>
        </p:nvSpPr>
        <p:spPr bwMode="auto">
          <a:xfrm>
            <a:off x="1371600" y="1600200"/>
            <a:ext cx="6248400" cy="2133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rm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dirty="0">
              <a:solidFill>
                <a:srgbClr val="FFFFCC"/>
              </a:solidFill>
              <a:latin typeface="Times New Roman" pitchFamily="18" charset="0"/>
            </a:endParaRPr>
          </a:p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1371600" y="5486400"/>
            <a:ext cx="6248400" cy="1295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rgbClr val="FFFFCC"/>
                </a:solidFill>
                <a:latin typeface="Arial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cat countFiles_version</a:t>
            </a:r>
            <a:r>
              <a:rPr lang="en-US" altLang="zh-TW" sz="2400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marL="342900" indent="-342900"/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|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l</a:t>
            </a:r>
          </a:p>
          <a:p>
            <a:pPr marL="342900" indent="-342900"/>
            <a:r>
              <a:rPr lang="en-US" altLang="zh-TW" sz="2400" dirty="0">
                <a:solidFill>
                  <a:srgbClr val="FFFFFF"/>
                </a:solidFill>
                <a:latin typeface="Arial" charset="0"/>
              </a:rPr>
              <a:t>%</a:t>
            </a:r>
            <a:endParaRPr lang="en-US" altLang="zh-TW" sz="2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How to do the earlier script with pipes?</a:t>
            </a:r>
            <a:endParaRPr lang="en-US" altLang="zh-TW" sz="40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42574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" y="1066800"/>
            <a:ext cx="8763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in this directory?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exactly one directory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exactly one directory inside? Type: 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    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ls */*.c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r>
              <a:rPr lang="en-US" altLang="zh-TW" sz="2400" b="0" kern="0" dirty="0">
                <a:solidFill>
                  <a:srgbClr val="FF0000"/>
                </a:solidFill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the .c files exactly two directories inside? Type: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.c files are exactly two directories inside?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       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ls */*/*.c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Show all .c files inside this directory structure?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find . -name "*.c"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many total .c files inside this directory structure: Type:</a:t>
            </a: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       </a:t>
            </a:r>
            <a:r>
              <a:rPr lang="en-US" altLang="zh-TW" sz="2400" b="0" kern="0" dirty="0">
                <a:solidFill>
                  <a:srgbClr val="FF0000"/>
                </a:solidFill>
              </a:rPr>
              <a:t>find . -name "*.c" | </a:t>
            </a:r>
            <a:r>
              <a:rPr lang="en-US" altLang="zh-TW" sz="2400" b="0" kern="0" dirty="0" err="1">
                <a:solidFill>
                  <a:srgbClr val="FF0000"/>
                </a:solidFill>
              </a:rPr>
              <a:t>wc</a:t>
            </a:r>
            <a:endParaRPr lang="en-US" altLang="zh-TW" sz="2400" b="0" kern="0" dirty="0">
              <a:solidFill>
                <a:schemeClr val="bg1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b="0" kern="0" dirty="0"/>
              <a:t>How would you do these things in Windows? </a:t>
            </a:r>
            <a:r>
              <a:rPr lang="en-US" altLang="zh-TW" sz="2400" b="0" kern="0" dirty="0">
                <a:solidFill>
                  <a:srgbClr val="FF0000"/>
                </a:solidFill>
              </a:rPr>
              <a:t>You wouldn't. </a:t>
            </a:r>
            <a:endParaRPr lang="zh-TW" altLang="en-US" sz="2400" b="0" kern="0" dirty="0">
              <a:solidFill>
                <a:srgbClr val="FF0000"/>
              </a:solidFill>
            </a:endParaRPr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en-US" altLang="zh-TW" sz="2400" b="0" kern="0" dirty="0"/>
              <a:t>						</a:t>
            </a:r>
            <a:endParaRPr lang="zh-TW" altLang="en-US" sz="2400" b="0" kern="0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Looking around the source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00700" y="1066800"/>
            <a:ext cx="3543300" cy="27432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*.c 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*.c | </a:t>
            </a:r>
            <a:r>
              <a:rPr lang="en-US" altLang="zh-TW" sz="2400" dirty="0" err="1">
                <a:solidFill>
                  <a:srgbClr val="FF0000"/>
                </a:solidFill>
              </a:rPr>
              <a:t>wc</a:t>
            </a:r>
            <a:r>
              <a:rPr lang="en-US" altLang="zh-TW" sz="2400" dirty="0"/>
              <a:t> </a:t>
            </a: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   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*/*.c </a:t>
            </a:r>
            <a:endParaRPr lang="en-US" altLang="zh-TW" sz="2400" dirty="0"/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endParaRPr lang="en-US" altLang="zh-TW" sz="2400" dirty="0"/>
          </a:p>
          <a:p>
            <a:pPr algn="r" eaLnBrk="1" hangingPunct="1">
              <a:lnSpc>
                <a:spcPct val="80000"/>
              </a:lnSpc>
              <a:spcBef>
                <a:spcPts val="600"/>
              </a:spcBef>
              <a:buFontTx/>
              <a:buNone/>
            </a:pPr>
            <a:endParaRPr lang="en-US" altLang="zh-TW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ts val="150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</a:rPr>
              <a:t>                      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ls */*/*.c</a:t>
            </a:r>
            <a:r>
              <a:rPr lang="en-US" altLang="zh-TW" sz="24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48B48-C648-49AB-A6D1-A1CA779B1611}"/>
              </a:ext>
            </a:extLst>
          </p:cNvPr>
          <p:cNvSpPr/>
          <p:nvPr/>
        </p:nvSpPr>
        <p:spPr bwMode="auto">
          <a:xfrm>
            <a:off x="228600" y="980728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7F1D2-7E1C-4375-A9A9-19314CD19696}"/>
              </a:ext>
            </a:extLst>
          </p:cNvPr>
          <p:cNvSpPr/>
          <p:nvPr/>
        </p:nvSpPr>
        <p:spPr bwMode="auto">
          <a:xfrm>
            <a:off x="251520" y="1484784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9A80E-B947-4085-A59A-446CBC698B20}"/>
              </a:ext>
            </a:extLst>
          </p:cNvPr>
          <p:cNvSpPr/>
          <p:nvPr/>
        </p:nvSpPr>
        <p:spPr bwMode="auto">
          <a:xfrm>
            <a:off x="240060" y="1952836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6986F5-0462-425A-B32B-B9B5D053F71E}"/>
              </a:ext>
            </a:extLst>
          </p:cNvPr>
          <p:cNvSpPr/>
          <p:nvPr/>
        </p:nvSpPr>
        <p:spPr bwMode="auto">
          <a:xfrm>
            <a:off x="251520" y="2438400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CFDCD-E6CF-4880-BDE1-13F806CD3814}"/>
              </a:ext>
            </a:extLst>
          </p:cNvPr>
          <p:cNvSpPr/>
          <p:nvPr/>
        </p:nvSpPr>
        <p:spPr bwMode="auto">
          <a:xfrm>
            <a:off x="215516" y="3284984"/>
            <a:ext cx="8763000" cy="468052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D0E44F-BF0F-4C1C-81EE-8975F859D358}"/>
              </a:ext>
            </a:extLst>
          </p:cNvPr>
          <p:cNvSpPr/>
          <p:nvPr/>
        </p:nvSpPr>
        <p:spPr bwMode="auto">
          <a:xfrm>
            <a:off x="251520" y="3806552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D18C0-A512-4609-BED5-AFBCF2294BA7}"/>
              </a:ext>
            </a:extLst>
          </p:cNvPr>
          <p:cNvSpPr/>
          <p:nvPr/>
        </p:nvSpPr>
        <p:spPr bwMode="auto">
          <a:xfrm>
            <a:off x="251520" y="4634644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EF4D3-DE2C-4BC1-8D96-15E518BB153F}"/>
              </a:ext>
            </a:extLst>
          </p:cNvPr>
          <p:cNvSpPr/>
          <p:nvPr/>
        </p:nvSpPr>
        <p:spPr bwMode="auto">
          <a:xfrm>
            <a:off x="273496" y="5462736"/>
            <a:ext cx="8763000" cy="846584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8183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"/>
                            </p:stCondLst>
                            <p:childTnLst>
                              <p:par>
                                <p:cTn id="1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  135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ls A*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&lt;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3695374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7056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1918768439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2286000"/>
            <a:ext cx="6705600" cy="43434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</a:t>
            </a:r>
            <a:r>
              <a:rPr lang="en-US" altLang="zh-TW" sz="2800" dirty="0">
                <a:latin typeface="Times New Roman" pitchFamily="18" charset="0"/>
              </a:rPr>
              <a:t>  135</a:t>
            </a:r>
            <a:r>
              <a:rPr lang="en-US" altLang="zh-TW" sz="2800" b="1" dirty="0">
                <a:latin typeface="High Tower Text" pitchFamily="18" charset="0"/>
              </a:rPr>
              <a:t>  ls A* &gt;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9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2912866576"/>
      </p:ext>
    </p:extLst>
  </p:cSld>
  <p:clrMapOvr>
    <a:masterClrMapping/>
  </p:clrMapOvr>
  <p:transition advTm="300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Remember this slide?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124200"/>
            <a:ext cx="6705600" cy="35052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136 -</a:t>
            </a:r>
            <a:r>
              <a:rPr lang="en-US" altLang="zh-TW" sz="2800" b="1" dirty="0">
                <a:latin typeface="High Tower Text" pitchFamily="18" charset="0"/>
              </a:rPr>
              <a:t>l &lt;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    </a:t>
            </a:r>
            <a:r>
              <a:rPr lang="en-US" altLang="zh-TW" sz="2800" dirty="0">
                <a:latin typeface="Times New Roman" pitchFamily="18" charset="0"/>
              </a:rPr>
              <a:t>137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3000" b="1" dirty="0">
                <a:latin typeface="High Tower Text" pitchFamily="18" charset="0"/>
              </a:rPr>
              <a:t>    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138 </a:t>
            </a:r>
            <a:r>
              <a:rPr lang="en-US" altLang="zh-TW" sz="2800" b="1" dirty="0"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464807159"/>
      </p:ext>
    </p:extLst>
  </p:cSld>
  <p:clrMapOvr>
    <a:masterClrMapping/>
  </p:clrMapOvr>
  <p:transition advTm="3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76400"/>
            <a:ext cx="6126480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1676400"/>
            <a:ext cx="6400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06417" y="273096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31940" y="409355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75853" y="477689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47244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/>
              <a:t>the</a:t>
            </a:r>
            <a:r>
              <a:rPr lang="en-US" altLang="zh-TW" sz="2400" spc="-50" dirty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>
                <a:solidFill>
                  <a:srgbClr val="FF3300"/>
                </a:solidFill>
              </a:rPr>
              <a:t>pwd</a:t>
            </a:r>
            <a:r>
              <a:rPr lang="en-US" altLang="zh-TW" sz="2400" spc="-50" dirty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/>
              <a:t>into an</a:t>
            </a:r>
            <a:r>
              <a:rPr lang="en-US" altLang="zh-TW" sz="2400" spc="-50" dirty="0">
                <a:solidFill>
                  <a:srgbClr val="FF33CC"/>
                </a:solidFill>
              </a:rPr>
              <a:t> </a:t>
            </a:r>
            <a:r>
              <a:rPr lang="en-US" altLang="zh-TW" sz="2400" spc="-20" dirty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/>
              <a:t> to </a:t>
            </a:r>
            <a:r>
              <a:rPr lang="en-US" altLang="zh-TW" sz="2400" b="0" spc="-20" dirty="0" err="1"/>
              <a:t>basename</a:t>
            </a:r>
            <a:r>
              <a:rPr lang="en-US" altLang="zh-TW" sz="2400" b="0" spc="-20" dirty="0"/>
              <a:t>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76800" y="5181600"/>
            <a:ext cx="3581400" cy="1066800"/>
            <a:chOff x="5181600" y="5181600"/>
            <a:chExt cx="3581400" cy="106680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418863" y="2701725"/>
            <a:ext cx="710208" cy="2286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818640" y="4783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32186" y="274079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28800" y="3429000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15254" y="4108027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678457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1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1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Remember this slide?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3962400"/>
            <a:ext cx="6705600" cy="26670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1</a:t>
            </a:r>
            <a:r>
              <a:rPr lang="en-US" altLang="zh-TW" sz="3100" dirty="0">
                <a:latin typeface="Times New Roman" pitchFamily="18" charset="0"/>
              </a:rPr>
              <a:t>3</a:t>
            </a:r>
            <a:r>
              <a:rPr lang="en-US" altLang="zh-TW" sz="2800" dirty="0">
                <a:latin typeface="Times New Roman" pitchFamily="18" charset="0"/>
              </a:rPr>
              <a:t>8 </a:t>
            </a:r>
            <a:r>
              <a:rPr lang="en-US" altLang="zh-TW" sz="2800" b="1" dirty="0">
                <a:latin typeface="High Tower Text" pitchFamily="18" charset="0"/>
              </a:rPr>
              <a:t> history &gt; te</a:t>
            </a:r>
            <a:r>
              <a:rPr lang="en-US" altLang="zh-TW" sz="2900" b="1" dirty="0">
                <a:latin typeface="High Tower Text" pitchFamily="18" charset="0"/>
              </a:rPr>
              <a:t>m</a:t>
            </a:r>
            <a:r>
              <a:rPr lang="en-US" altLang="zh-TW" sz="2800" b="1" dirty="0">
                <a:latin typeface="High Tower Text" pitchFamily="18" charset="0"/>
              </a:rPr>
              <a:t>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764205422"/>
      </p:ext>
    </p:extLst>
  </p:cSld>
  <p:clrMapOvr>
    <a:masterClrMapping/>
  </p:clrMapOvr>
  <p:transition advTm="300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>
                <a:solidFill>
                  <a:srgbClr val="0033CC"/>
                </a:solidFill>
              </a:rPr>
              <a:t>Remember this slide?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>
                <a:solidFill>
                  <a:srgbClr val="0033CC"/>
                </a:solidFill>
              </a:rPr>
            </a:br>
            <a:r>
              <a:rPr lang="en-US" altLang="zh-TW" sz="4000" dirty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2362200" y="838200"/>
            <a:ext cx="4343400" cy="914400"/>
          </a:xfrm>
          <a:prstGeom prst="wedgeRoundRectCallout">
            <a:avLst>
              <a:gd name="adj1" fmla="val -10634"/>
              <a:gd name="adj2" fmla="val 5041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Let’s throw away the parts that don’t matter for the current point...</a:t>
            </a:r>
          </a:p>
        </p:txBody>
      </p:sp>
    </p:spTree>
    <p:extLst>
      <p:ext uri="{BB962C8B-B14F-4D97-AF65-F5344CB8AC3E}">
        <p14:creationId xmlns:p14="http://schemas.microsoft.com/office/powerpoint/2010/main" val="3497059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nimBg="1"/>
      <p:bldP spid="9" grpId="0" animBg="1"/>
      <p:bldP spid="1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19672" y="-27384"/>
            <a:ext cx="5796136" cy="115902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How would you do it </a:t>
            </a:r>
            <a:br>
              <a:rPr lang="en-US" altLang="zh-TW" sz="4000" dirty="0">
                <a:solidFill>
                  <a:srgbClr val="0033CC"/>
                </a:solidFill>
              </a:rPr>
            </a:br>
            <a:r>
              <a:rPr lang="en-US" altLang="zh-TW" sz="4000" dirty="0">
                <a:solidFill>
                  <a:srgbClr val="0033CC"/>
                </a:solidFill>
              </a:rPr>
              <a:t>with pipes?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4509120"/>
            <a:ext cx="6705600" cy="212028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history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FF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4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</a:rPr>
              <a:t>%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FF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/>
                </a:solidFill>
                <a:latin typeface="Lucida Console" pitchFamily="49" charset="0"/>
              </a:rPr>
              <a:t>&gt;</a:t>
            </a:r>
            <a:r>
              <a:rPr lang="en-US" altLang="zh-TW" sz="2600" b="1" dirty="0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FF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" y="2636912"/>
            <a:ext cx="8915400" cy="457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history |tail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4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|head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|cut 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complement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c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32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</a:rPr>
              <a:t>&gt;</a:t>
            </a:r>
            <a:r>
              <a:rPr lang="en-US" altLang="zh-TW" sz="2600" dirty="0">
                <a:solidFill>
                  <a:srgbClr val="FFFFFF">
                    <a:lumMod val="95000"/>
                  </a:srgbClr>
                </a:solidFill>
                <a:latin typeface="High Tower Text" pitchFamily="18" charset="0"/>
              </a:rPr>
              <a:t> tempfile</a:t>
            </a:r>
            <a:r>
              <a:rPr lang="en-US" altLang="zh-TW" sz="280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altLang="zh-TW" sz="260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796136" cy="1338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4000" b="0" kern="0" dirty="0">
                <a:solidFill>
                  <a:srgbClr val="0033CC"/>
                </a:solidFill>
              </a:rPr>
              <a:t>See how much simpler pipes are to write?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29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18619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190719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7865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47394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667000" y="457200"/>
            <a:ext cx="1625600" cy="3017838"/>
            <a:chOff x="2667000" y="457200"/>
            <a:chExt cx="1625766" cy="3017837"/>
          </a:xfrm>
        </p:grpSpPr>
        <p:sp>
          <p:nvSpPr>
            <p:cNvPr id="55306" name="Rectangle 8"/>
            <p:cNvSpPr>
              <a:spLocks noChangeArrowheads="1"/>
            </p:cNvSpPr>
            <p:nvPr/>
          </p:nvSpPr>
          <p:spPr bwMode="auto">
            <a:xfrm>
              <a:off x="2667000" y="2828706"/>
              <a:ext cx="162576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TW" sz="3600" b="0" dirty="0" err="1">
                  <a:solidFill>
                    <a:srgbClr val="000000"/>
                  </a:solidFill>
                  <a:latin typeface="High Tower Text" pitchFamily="18" charset="0"/>
                </a:rPr>
                <a:t>newfile</a:t>
              </a:r>
              <a:endParaRPr lang="en-US" altLang="zh-TW" b="0" dirty="0">
                <a:solidFill>
                  <a:srgbClr val="000000"/>
                </a:solidFill>
              </a:endParaRPr>
            </a:p>
          </p:txBody>
        </p:sp>
        <p:cxnSp>
          <p:nvCxnSpPr>
            <p:cNvPr id="55307" name="Straight Arrow Connector 12"/>
            <p:cNvCxnSpPr>
              <a:cxnSpLocks noChangeShapeType="1"/>
            </p:cNvCxnSpPr>
            <p:nvPr/>
          </p:nvCxnSpPr>
          <p:spPr bwMode="auto">
            <a:xfrm>
              <a:off x="3429000" y="457200"/>
              <a:ext cx="0" cy="2514600"/>
            </a:xfrm>
            <a:prstGeom prst="straightConnector1">
              <a:avLst/>
            </a:prstGeom>
            <a:noFill/>
            <a:ln w="76200" algn="ctr">
              <a:solidFill>
                <a:srgbClr val="66FF66"/>
              </a:solidFill>
              <a:round/>
              <a:headEnd/>
              <a:tailEnd type="arrow" w="med" len="med"/>
            </a:ln>
          </p:spPr>
        </p:cxnSp>
      </p:grpSp>
      <p:sp>
        <p:nvSpPr>
          <p:cNvPr id="3" name="Rectangle 2"/>
          <p:cNvSpPr/>
          <p:nvPr/>
        </p:nvSpPr>
        <p:spPr bwMode="auto">
          <a:xfrm>
            <a:off x="2209800" y="2895600"/>
            <a:ext cx="2133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5529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chemeClr val="bg1"/>
                </a:solidFill>
              </a:rPr>
              <a:t>The following command creates “</a:t>
            </a:r>
            <a:r>
              <a:rPr lang="en-US" altLang="zh-TW" dirty="0" err="1">
                <a:solidFill>
                  <a:schemeClr val="bg1"/>
                </a:solidFill>
              </a:rPr>
              <a:t>newfile</a:t>
            </a:r>
            <a:r>
              <a:rPr lang="en-US" altLang="zh-TW" dirty="0">
                <a:solidFill>
                  <a:schemeClr val="bg1"/>
                </a:solidFill>
              </a:rPr>
              <a:t>”, and places into it the same data that it passes to </a:t>
            </a:r>
            <a:r>
              <a:rPr lang="en-US" altLang="zh-TW" dirty="0" err="1">
                <a:solidFill>
                  <a:schemeClr val="bg1"/>
                </a:solidFill>
              </a:rPr>
              <a:t>wc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zh-TW" sz="3600" dirty="0">
                <a:solidFill>
                  <a:schemeClr val="bg1"/>
                </a:solidFill>
                <a:latin typeface="Verdana" pitchFamily="34" charset="0"/>
              </a:rPr>
              <a:t>		 </a:t>
            </a:r>
            <a:r>
              <a:rPr lang="en-US" altLang="zh-TW" sz="3600" dirty="0" err="1">
                <a:latin typeface="High Tower Text" pitchFamily="18" charset="0"/>
              </a:rPr>
              <a:t>ls</a:t>
            </a:r>
            <a:r>
              <a:rPr lang="en-US" altLang="zh-TW" sz="3600" dirty="0">
                <a:latin typeface="High Tower Text" pitchFamily="18" charset="0"/>
              </a:rPr>
              <a:t> |tee </a:t>
            </a:r>
            <a:r>
              <a:rPr lang="en-US" altLang="zh-TW" sz="3600" dirty="0" err="1">
                <a:solidFill>
                  <a:schemeClr val="bg1"/>
                </a:solidFill>
                <a:latin typeface="High Tower Text" pitchFamily="18" charset="0"/>
              </a:rPr>
              <a:t>newfile</a:t>
            </a:r>
            <a:r>
              <a:rPr lang="en-US" altLang="zh-TW" sz="3600" dirty="0">
                <a:latin typeface="High Tower Text" pitchFamily="18" charset="0"/>
              </a:rPr>
              <a:t> |  </a:t>
            </a:r>
            <a:r>
              <a:rPr lang="en-US" altLang="zh-TW" sz="3600" dirty="0" err="1">
                <a:latin typeface="High Tower Text" pitchFamily="18" charset="0"/>
              </a:rPr>
              <a:t>wc</a:t>
            </a:r>
            <a:r>
              <a:rPr lang="en-US" altLang="zh-TW" sz="3600" dirty="0">
                <a:latin typeface="High Tower Text" pitchFamily="18" charset="0"/>
              </a:rPr>
              <a:t> </a:t>
            </a:r>
            <a:r>
              <a:rPr lang="en-US" altLang="zh-TW" sz="3600" dirty="0">
                <a:latin typeface="Arial Narrow" pitchFamily="34" charset="0"/>
              </a:rPr>
              <a:t>-</a:t>
            </a:r>
            <a:r>
              <a:rPr lang="en-US" altLang="zh-TW" sz="3600" dirty="0">
                <a:latin typeface="High Tower Text" pitchFamily="18" charset="0"/>
              </a:rPr>
              <a:t>l</a:t>
            </a:r>
          </a:p>
          <a:p>
            <a:pPr eaLnBrk="1" hangingPunct="1">
              <a:buFontTx/>
              <a:buNone/>
            </a:pPr>
            <a:endParaRPr lang="en-US" altLang="zh-TW" sz="3600" dirty="0">
              <a:latin typeface="High Tower Text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sz="3600" dirty="0">
                <a:latin typeface="High Tower Text" pitchFamily="18" charset="0"/>
              </a:rPr>
              <a:t> </a:t>
            </a:r>
            <a:endParaRPr lang="en-US" altLang="zh-TW" sz="3600" dirty="0">
              <a:latin typeface="Arial Narrow" pitchFamily="34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  <p:sp>
        <p:nvSpPr>
          <p:cNvPr id="55300" name="Rectangle 6"/>
          <p:cNvSpPr>
            <a:spLocks noChangeArrowheads="1"/>
          </p:cNvSpPr>
          <p:nvPr/>
        </p:nvSpPr>
        <p:spPr bwMode="auto">
          <a:xfrm>
            <a:off x="2667000" y="2828925"/>
            <a:ext cx="162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3600" b="0" dirty="0" err="1">
                <a:solidFill>
                  <a:srgbClr val="000000"/>
                </a:solidFill>
                <a:latin typeface="High Tower Text" pitchFamily="18" charset="0"/>
              </a:rPr>
              <a:t>newfile</a:t>
            </a:r>
            <a:endParaRPr lang="en-US" altLang="zh-TW" b="0" dirty="0">
              <a:solidFill>
                <a:srgbClr val="000000"/>
              </a:solidFill>
            </a:endParaRPr>
          </a:p>
        </p:txBody>
      </p:sp>
      <p:sp>
        <p:nvSpPr>
          <p:cNvPr id="55302" name="Rectangle 10"/>
          <p:cNvSpPr>
            <a:spLocks noChangeArrowheads="1"/>
          </p:cNvSpPr>
          <p:nvPr/>
        </p:nvSpPr>
        <p:spPr bwMode="auto">
          <a:xfrm>
            <a:off x="0" y="838200"/>
            <a:ext cx="8915400" cy="2154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2000" b="0" dirty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  The following command creates “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newfile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”, 	and places into it the same data that it 	passes to </a:t>
            </a:r>
            <a:r>
              <a:rPr lang="en-US" altLang="zh-TW" sz="3200" b="0" dirty="0" err="1">
                <a:solidFill>
                  <a:srgbClr val="000000"/>
                </a:solidFill>
                <a:latin typeface="Arial" charset="0"/>
              </a:rPr>
              <a:t>wc</a:t>
            </a:r>
            <a:r>
              <a:rPr lang="en-US" altLang="zh-TW" sz="3200" b="0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lvl="1">
              <a:buFont typeface="Arial" charset="0"/>
              <a:buChar char="•"/>
            </a:pPr>
            <a:endParaRPr lang="en-US" altLang="zh-TW" sz="1600" b="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>
            <a:off x="2057400" y="3276600"/>
            <a:ext cx="2743200" cy="0"/>
          </a:xfrm>
          <a:prstGeom prst="straightConnector1">
            <a:avLst/>
          </a:prstGeom>
          <a:noFill/>
          <a:ln w="76200" algn="ctr">
            <a:solidFill>
              <a:srgbClr val="66FF66"/>
            </a:solidFill>
            <a:round/>
            <a:headEnd/>
            <a:tailEnd type="arrow" w="med" len="med"/>
          </a:ln>
        </p:spPr>
      </p:cxnSp>
      <p:sp>
        <p:nvSpPr>
          <p:cNvPr id="55304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610600" cy="11430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Copying piped data into a file (tee)</a:t>
            </a:r>
          </a:p>
        </p:txBody>
      </p:sp>
      <p:sp>
        <p:nvSpPr>
          <p:cNvPr id="55305" name="Rectangle 22"/>
          <p:cNvSpPr>
            <a:spLocks noChangeArrowheads="1"/>
          </p:cNvSpPr>
          <p:nvPr/>
        </p:nvSpPr>
        <p:spPr bwMode="auto">
          <a:xfrm>
            <a:off x="2971800" y="2819400"/>
            <a:ext cx="592138" cy="27146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TW" altLang="zh-TW" b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8903" y="3218932"/>
            <a:ext cx="4138665" cy="2143125"/>
            <a:chOff x="2278903" y="3218932"/>
            <a:chExt cx="4138665" cy="2143125"/>
          </a:xfrm>
        </p:grpSpPr>
        <p:pic>
          <p:nvPicPr>
            <p:cNvPr id="1026" name="Picture 2" descr="Image result for pvc &quot;t junction&quot;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22828" flipH="1">
              <a:off x="2278903" y="3218932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4283968" y="3861048"/>
              <a:ext cx="2133600" cy="864096"/>
            </a:xfrm>
            <a:prstGeom prst="wedgeRoundRectCallout">
              <a:avLst>
                <a:gd name="adj1" fmla="val -10634"/>
                <a:gd name="adj2" fmla="val 50417"/>
                <a:gd name="adj3" fmla="val 16667"/>
              </a:avLst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 dirty="0">
                  <a:solidFill>
                    <a:srgbClr val="000000">
                      <a:lumMod val="65000"/>
                      <a:lumOff val="35000"/>
                    </a:srgbClr>
                  </a:solidFill>
                </a:rPr>
                <a:t>Pipes can have T junctions.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5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0007 0.41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36304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84101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221889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982183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295400" y="2286000"/>
            <a:ext cx="174466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  <a:p>
            <a:pPr eaLnBrk="1" hangingPunct="1"/>
            <a:endParaRPr lang="en-US" altLang="en-US" sz="2800" b="0" ker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-1"/>
            <a:ext cx="9144000" cy="14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zh-TW" b="0" kern="0">
                <a:solidFill>
                  <a:srgbClr val="0033CC"/>
                </a:solidFill>
              </a:rPr>
              <a:t>A Different Kind of Redirection:  </a:t>
            </a:r>
            <a:r>
              <a:rPr lang="en-US" altLang="zh-TW" sz="6000" b="1" ker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b="0" kern="0">
                <a:solidFill>
                  <a:srgbClr val="0033CC"/>
                </a:solidFill>
              </a:rPr>
              <a:t>…</a:t>
            </a:r>
            <a:r>
              <a:rPr lang="en-US" altLang="zh-TW" sz="6000" b="1" kern="0">
                <a:solidFill>
                  <a:srgbClr val="0033CC"/>
                </a:solidFill>
                <a:latin typeface="High Tower Text" panose="02040502050506030303" pitchFamily="18" charset="0"/>
              </a:rPr>
              <a:t>`</a:t>
            </a:r>
            <a:endParaRPr lang="en-US" altLang="zh-TW" sz="4800" b="1" kern="0" dirty="0">
              <a:solidFill>
                <a:srgbClr val="0033CC"/>
              </a:solidFill>
              <a:latin typeface="High Tower Text" panose="02040502050506030303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7504" y="1412776"/>
            <a:ext cx="888828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text within the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 `</a:t>
            </a:r>
            <a:r>
              <a:rPr lang="en-US" altLang="zh-TW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UNIX command. The 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</a:t>
            </a:r>
            <a:r>
              <a:rPr lang="en-US" altLang="zh-TW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TW" sz="4400" b="1" kern="0">
                <a:solidFill>
                  <a:srgbClr val="FF0000"/>
                </a:solidFill>
                <a:latin typeface="High Tower Text" pitchFamily="18" charset="0"/>
              </a:rPr>
              <a:t>` </a:t>
            </a:r>
            <a:r>
              <a:rPr lang="en-US" altLang="zh-TW" sz="3600" b="0" ker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converts that command’s output into an argument to be used by another command:</a:t>
            </a:r>
            <a:r>
              <a:rPr lang="en-US" altLang="zh-TW" sz="4400" b="1" kern="0">
                <a:solidFill>
                  <a:schemeClr val="bg1"/>
                </a:solidFill>
                <a:latin typeface="High Tower Text" pitchFamily="18" charset="0"/>
              </a:rPr>
              <a:t>`</a:t>
            </a:r>
            <a:endParaRPr lang="en-US" altLang="zh-TW" b="0" kern="0" dirty="0">
              <a:solidFill>
                <a:schemeClr val="bg1"/>
              </a:solidFill>
              <a:latin typeface="Times New Roman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28192" y="3384376"/>
            <a:ext cx="5364088" cy="350100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</a:t>
            </a:r>
            <a:r>
              <a:rPr lang="en-US" sz="2400" b="0" spc="-17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spc="-17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chemeClr val="bg1">
                  <a:lumMod val="95000"/>
                </a:scheme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`</a:t>
            </a: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cd 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 echo `</a:t>
            </a:r>
            <a:r>
              <a:rPr lang="en-US" altLang="zh-TW" sz="2400" b="0" dirty="0" err="1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/home/Me/PA2/rooms/n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>
                    <a:lumMod val="95000"/>
                  </a:scheme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80635" y="34290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10605" y="411083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7944" y="47751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87824" y="545847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66559" y="580526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22343" y="6474615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Callout 14"/>
          <p:cNvSpPr/>
          <p:nvPr/>
        </p:nvSpPr>
        <p:spPr bwMode="auto">
          <a:xfrm>
            <a:off x="1115616" y="1821227"/>
            <a:ext cx="2527902" cy="1918307"/>
          </a:xfrm>
          <a:prstGeom prst="wedgeEllipseCallout">
            <a:avLst>
              <a:gd name="adj1" fmla="val 66055"/>
              <a:gd name="adj2" fmla="val -10111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tick</a:t>
            </a: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symbol (`) is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located below</a:t>
            </a:r>
            <a:b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the esc key.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1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02532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8F75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9368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76400"/>
            <a:ext cx="6126480" cy="51816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3300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rgbClr val="0066CC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0066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0000"/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19200" y="1676400"/>
            <a:ext cx="6400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 err="1">
                <a:solidFill>
                  <a:srgbClr val="0033CC"/>
                </a:solidFill>
              </a:rPr>
              <a:t>basename</a:t>
            </a:r>
            <a:endParaRPr lang="en-US" altLang="zh-TW" sz="5400" b="1" dirty="0">
              <a:solidFill>
                <a:srgbClr val="0033C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28800" y="5473937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2091" y="579662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64805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95000"/>
              </a:lnSpc>
              <a:buFontTx/>
              <a:buNone/>
            </a:pPr>
            <a:r>
              <a:rPr lang="en-US" altLang="zh-TW" sz="4400" kern="0" dirty="0" err="1">
                <a:solidFill>
                  <a:srgbClr val="FF0000"/>
                </a:solidFill>
                <a:latin typeface="High Tower Text" pitchFamily="18" charset="0"/>
              </a:rPr>
              <a:t>basename</a:t>
            </a:r>
            <a:r>
              <a:rPr lang="en-US" altLang="zh-TW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prints the end part of the argument sent to it. If that argument is the directory path, then it prints the directory name.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175853" y="477689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4724400" y="4648200"/>
            <a:ext cx="3886200" cy="1752600"/>
          </a:xfrm>
          <a:prstGeom prst="wedgeRoundRectCallout">
            <a:avLst>
              <a:gd name="adj1" fmla="val -66971"/>
              <a:gd name="adj2" fmla="val -4024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b="0" spc="-20" dirty="0">
                <a:solidFill>
                  <a:srgbClr val="000000"/>
                </a:solidFill>
              </a:rPr>
              <a:t>We will learn </a:t>
            </a:r>
            <a:r>
              <a:rPr lang="en-US" altLang="zh-TW" sz="2400" spc="-20" dirty="0">
                <a:solidFill>
                  <a:srgbClr val="FF33CC"/>
                </a:solidFill>
              </a:rPr>
              <a:t>this syntax </a:t>
            </a:r>
            <a:r>
              <a:rPr lang="en-US" altLang="zh-TW" sz="2400" b="0" spc="-20" dirty="0">
                <a:solidFill>
                  <a:srgbClr val="000000"/>
                </a:solidFill>
              </a:rPr>
              <a:t>later today. What it does is</a:t>
            </a:r>
            <a:r>
              <a:rPr lang="en-US" altLang="zh-TW" sz="2400" b="0" dirty="0">
                <a:solidFill>
                  <a:srgbClr val="000000"/>
                </a:solidFill>
              </a:rPr>
              <a:t> </a:t>
            </a:r>
            <a:r>
              <a:rPr lang="en-US" altLang="zh-TW" sz="2400" b="0" spc="-50" dirty="0">
                <a:solidFill>
                  <a:srgbClr val="000000"/>
                </a:solidFill>
              </a:rPr>
              <a:t>turn </a:t>
            </a:r>
            <a:r>
              <a:rPr lang="en-US" altLang="zh-TW" sz="2400" b="0" spc="-50" dirty="0"/>
              <a:t>the</a:t>
            </a:r>
            <a:r>
              <a:rPr lang="en-US" altLang="zh-TW" sz="2400" spc="-50" dirty="0">
                <a:solidFill>
                  <a:srgbClr val="FF3300"/>
                </a:solidFill>
              </a:rPr>
              <a:t> </a:t>
            </a:r>
            <a:r>
              <a:rPr lang="en-US" altLang="zh-TW" sz="2400" spc="-50" dirty="0" err="1">
                <a:solidFill>
                  <a:srgbClr val="FF3300"/>
                </a:solidFill>
              </a:rPr>
              <a:t>pwd</a:t>
            </a:r>
            <a:r>
              <a:rPr lang="en-US" altLang="zh-TW" sz="2400" spc="-50" dirty="0">
                <a:solidFill>
                  <a:srgbClr val="FF3300"/>
                </a:solidFill>
              </a:rPr>
              <a:t> result </a:t>
            </a:r>
            <a:r>
              <a:rPr lang="en-US" altLang="zh-TW" sz="2400" b="0" spc="-50" dirty="0"/>
              <a:t>into an</a:t>
            </a:r>
            <a:r>
              <a:rPr lang="en-US" altLang="zh-TW" sz="2400" spc="-50" dirty="0">
                <a:solidFill>
                  <a:srgbClr val="FF33CC"/>
                </a:solidFill>
              </a:rPr>
              <a:t> </a:t>
            </a:r>
            <a:r>
              <a:rPr lang="en-US" altLang="zh-TW" sz="2400" spc="-20" dirty="0">
                <a:solidFill>
                  <a:srgbClr val="0066CC"/>
                </a:solidFill>
              </a:rPr>
              <a:t>argument</a:t>
            </a:r>
            <a:r>
              <a:rPr lang="en-US" altLang="zh-TW" sz="2400" b="0" spc="-20" dirty="0"/>
              <a:t> to </a:t>
            </a:r>
            <a:r>
              <a:rPr lang="en-US" altLang="zh-TW" sz="2400" b="0" spc="-20" dirty="0" err="1"/>
              <a:t>basename</a:t>
            </a:r>
            <a:r>
              <a:rPr lang="en-US" altLang="zh-TW" sz="2400" b="0" spc="-20" dirty="0"/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876800" y="5181600"/>
            <a:ext cx="3581400" cy="1066800"/>
            <a:chOff x="5181600" y="5181600"/>
            <a:chExt cx="3581400" cy="1066800"/>
          </a:xfrm>
        </p:grpSpPr>
        <p:sp>
          <p:nvSpPr>
            <p:cNvPr id="3" name="Rectangle 2"/>
            <p:cNvSpPr/>
            <p:nvPr/>
          </p:nvSpPr>
          <p:spPr bwMode="auto">
            <a:xfrm>
              <a:off x="5181600" y="5562600"/>
              <a:ext cx="3581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705600" y="5181600"/>
              <a:ext cx="20574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4" name="Straight Arrow Connector 3"/>
          <p:cNvCxnSpPr/>
          <p:nvPr/>
        </p:nvCxnSpPr>
        <p:spPr bwMode="auto">
          <a:xfrm flipH="1" flipV="1">
            <a:off x="4419600" y="3352800"/>
            <a:ext cx="2362200" cy="2209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962400" y="3733800"/>
            <a:ext cx="1447800" cy="2209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66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1418863" y="2701724"/>
            <a:ext cx="710208" cy="3622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654848" y="5480178"/>
            <a:ext cx="138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28800" y="579120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90051" y="6407527"/>
            <a:ext cx="1333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122815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3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1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1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1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15906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895928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Piping arguments (</a:t>
            </a:r>
            <a:r>
              <a:rPr lang="en-US" altLang="zh-TW" dirty="0" err="1">
                <a:solidFill>
                  <a:srgbClr val="0033CC"/>
                </a:solidFill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)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/>
              <a:t>You can locate a file with “find”, and you can search a file for a word with “</a:t>
            </a:r>
            <a:r>
              <a:rPr lang="en-US" altLang="zh-TW" dirty="0" err="1"/>
              <a:t>fgrep</a:t>
            </a:r>
            <a:r>
              <a:rPr lang="en-US" altLang="zh-TW" dirty="0"/>
              <a:t>”, but how do you search a set of files for a word?</a:t>
            </a:r>
          </a:p>
        </p:txBody>
      </p:sp>
    </p:spTree>
    <p:extLst>
      <p:ext uri="{BB962C8B-B14F-4D97-AF65-F5344CB8AC3E}">
        <p14:creationId xmlns:p14="http://schemas.microsoft.com/office/powerpoint/2010/main" val="31729886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Well, if the files are all in the same directory, you just use wildcards with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 *.c</a:t>
            </a:r>
          </a:p>
        </p:txBody>
      </p:sp>
    </p:spTree>
    <p:extLst>
      <p:ext uri="{BB962C8B-B14F-4D97-AF65-F5344CB8AC3E}">
        <p14:creationId xmlns:p14="http://schemas.microsoft.com/office/powerpoint/2010/main" val="11914190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  <a:p>
            <a:pPr lvl="3" eaLnBrk="1" hangingPunct="1"/>
            <a:r>
              <a:rPr lang="en-US" altLang="zh-TW" dirty="0">
                <a:solidFill>
                  <a:srgbClr val="FF0000"/>
                </a:solidFill>
              </a:rPr>
              <a:t>What’s wrong here?  </a:t>
            </a:r>
          </a:p>
        </p:txBody>
      </p:sp>
    </p:spTree>
    <p:extLst>
      <p:ext uri="{BB962C8B-B14F-4D97-AF65-F5344CB8AC3E}">
        <p14:creationId xmlns:p14="http://schemas.microsoft.com/office/powerpoint/2010/main" val="2811926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  </a:t>
            </a:r>
          </a:p>
          <a:p>
            <a:pPr lvl="3" eaLnBrk="1" hangingPunct="1"/>
            <a:r>
              <a:rPr lang="en-US" altLang="zh-TW" dirty="0"/>
              <a:t>What’s wrong here?  </a:t>
            </a:r>
            <a:r>
              <a:rPr lang="en-US" altLang="zh-TW" dirty="0">
                <a:solidFill>
                  <a:srgbClr val="FF0000"/>
                </a:solidFill>
              </a:rPr>
              <a:t>The file </a:t>
            </a:r>
            <a:r>
              <a:rPr lang="en-US" altLang="zh-TW" i="1" u="sng" dirty="0">
                <a:solidFill>
                  <a:srgbClr val="FF0000"/>
                </a:solidFill>
              </a:rPr>
              <a:t>names</a:t>
            </a:r>
            <a:r>
              <a:rPr lang="en-US" altLang="zh-TW" dirty="0">
                <a:solidFill>
                  <a:srgbClr val="FF0000"/>
                </a:solidFill>
              </a:rPr>
              <a:t> have been passed</a:t>
            </a:r>
          </a:p>
        </p:txBody>
      </p:sp>
    </p:spTree>
    <p:extLst>
      <p:ext uri="{BB962C8B-B14F-4D97-AF65-F5344CB8AC3E}">
        <p14:creationId xmlns:p14="http://schemas.microsoft.com/office/powerpoint/2010/main" val="2328084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Piping arguments (xargs)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304800" y="1141586"/>
            <a:ext cx="8382000" cy="4754563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595959"/>
                </a:solidFill>
              </a:rPr>
              <a:t>You can locate a file with “find”, and you can search a file for a word with “</a:t>
            </a:r>
            <a:r>
              <a:rPr lang="en-US" altLang="zh-TW" dirty="0" err="1">
                <a:solidFill>
                  <a:srgbClr val="595959"/>
                </a:solidFill>
              </a:rPr>
              <a:t>fgrep</a:t>
            </a:r>
            <a:r>
              <a:rPr lang="en-US" altLang="zh-TW" dirty="0">
                <a:solidFill>
                  <a:srgbClr val="595959"/>
                </a:solidFill>
              </a:rPr>
              <a:t>”, but how do you search a set of files for a word?</a:t>
            </a:r>
          </a:p>
          <a:p>
            <a:pPr eaLnBrk="1" hangingPunct="1"/>
            <a:r>
              <a:rPr lang="en-US" altLang="zh-TW" dirty="0"/>
              <a:t>But if the files are in subdirectories, try to pipe find’s output into </a:t>
            </a:r>
            <a:r>
              <a:rPr lang="en-US" altLang="zh-TW" dirty="0" err="1"/>
              <a:t>fgrep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endParaRPr lang="en-US" altLang="zh-TW" dirty="0"/>
          </a:p>
          <a:p>
            <a:pPr lvl="3" eaLnBrk="1" hangingPunct="1"/>
            <a:r>
              <a:rPr lang="en-US" altLang="zh-TW" dirty="0"/>
              <a:t>What’s wrong here?  The file </a:t>
            </a:r>
            <a:r>
              <a:rPr lang="en-US" altLang="zh-TW" i="1" u="sng" dirty="0"/>
              <a:t>names</a:t>
            </a:r>
            <a:r>
              <a:rPr lang="en-US" altLang="zh-TW" dirty="0"/>
              <a:t> have been passed</a:t>
            </a:r>
          </a:p>
          <a:p>
            <a:pPr eaLnBrk="1" hangingPunct="1"/>
            <a:r>
              <a:rPr lang="en-US" altLang="zh-TW" dirty="0"/>
              <a:t>To let a command interpret its piped input  as an argument, use </a:t>
            </a:r>
            <a:r>
              <a:rPr lang="en-US" altLang="zh-TW" dirty="0" err="1"/>
              <a:t>xargs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*.c</a:t>
            </a:r>
            <a:r>
              <a:rPr lang="en-US" altLang="zh-TW" b="1" dirty="0">
                <a:latin typeface="High Tower Text" panose="02040502050506030303" pitchFamily="18" charset="0"/>
              </a:rPr>
              <a:t>"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latin typeface="High Tower Text" panose="02040502050506030303" pitchFamily="18" charset="0"/>
              </a:rPr>
              <a:t>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main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6620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Here’s an example. Maybe we’re looking for a unique file, somewhere in a subdirectory: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%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   </a:t>
            </a:r>
          </a:p>
          <a:p>
            <a:pPr eaLnBrk="1" hangingPunct="1"/>
            <a:r>
              <a:rPr lang="en-US" altLang="zh-TW" dirty="0"/>
              <a:t>If we pipe this into </a:t>
            </a:r>
            <a:r>
              <a:rPr lang="en-US" altLang="zh-TW" dirty="0" err="1"/>
              <a:t>fgrep</a:t>
            </a:r>
            <a:r>
              <a:rPr lang="en-US" altLang="zh-TW" dirty="0"/>
              <a:t> then we get: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>
                <a:latin typeface="High Tower Text" panose="02040502050506030303" pitchFamily="18" charset="0"/>
              </a:rPr>
              <a:t>find . </a:t>
            </a:r>
            <a:r>
              <a:rPr lang="en-US" altLang="zh-TW" dirty="0">
                <a:latin typeface="Times New Roman" panose="02020603050405020304" pitchFamily="18" charset="0"/>
              </a:rPr>
              <a:t>-</a:t>
            </a:r>
            <a:r>
              <a:rPr lang="en-US" altLang="zh-TW" dirty="0">
                <a:latin typeface="High Tower Text" panose="02040502050506030303" pitchFamily="18" charset="0"/>
              </a:rPr>
              <a:t>name 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>
                <a:latin typeface="High Tower Text" panose="02040502050506030303" pitchFamily="18" charset="0"/>
              </a:rPr>
              <a:t> |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- </a:t>
            </a:r>
            <a:r>
              <a:rPr lang="en-US" altLang="zh-TW" sz="2400" dirty="0"/>
              <a:t>This gives no output, because “word” is not in the 		   string “./subdir1/</a:t>
            </a:r>
            <a:r>
              <a:rPr lang="en-US" altLang="zh-TW" sz="2400" dirty="0" err="1"/>
              <a:t>myfile</a:t>
            </a:r>
            <a:r>
              <a:rPr lang="en-US" altLang="zh-TW" sz="2400" dirty="0"/>
              <a:t>”.  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19593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endParaRPr lang="en-US" altLang="zh-TW" sz="2400" dirty="0"/>
          </a:p>
          <a:p>
            <a:pPr eaLnBrk="1" hangingPunct="1">
              <a:buFontTx/>
              <a:buNone/>
            </a:pPr>
            <a:r>
              <a:rPr lang="en-US" altLang="zh-TW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040078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</a:t>
            </a:r>
            <a:r>
              <a:rPr lang="en-US" altLang="zh-TW" dirty="0">
                <a:solidFill>
                  <a:srgbClr val="C00000"/>
                </a:solidFill>
              </a:rPr>
              <a:t>  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rgbClr val="C000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cxnSp>
        <p:nvCxnSpPr>
          <p:cNvPr id="12292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337281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3316" name="Straight Arrow Connector 5"/>
          <p:cNvCxnSpPr>
            <a:cxnSpLocks noChangeShapeType="1"/>
          </p:cNvCxnSpPr>
          <p:nvPr/>
        </p:nvCxnSpPr>
        <p:spPr bwMode="auto">
          <a:xfrm rot="5400000">
            <a:off x="2477294" y="5141292"/>
            <a:ext cx="533400" cy="1588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5932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732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6106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latin typeface="High Tower Text" panose="02040502050506030303" pitchFamily="18" charset="0"/>
              </a:rPr>
              <a:t> word</a:t>
            </a:r>
          </a:p>
          <a:p>
            <a:pPr eaLnBrk="1" hangingPunct="1">
              <a:buFontTx/>
              <a:buNone/>
            </a:pPr>
            <a:endParaRPr lang="en-US" altLang="zh-TW" sz="2000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>
                <a:solidFill>
                  <a:srgbClr val="C00000"/>
                </a:solidFill>
              </a:rPr>
              <a:t>		 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./subdir</a:t>
            </a:r>
            <a:r>
              <a:rPr lang="en-US" altLang="zh-TW" sz="28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4340" name="Straight Arrow Connector 5"/>
          <p:cNvCxnSpPr>
            <a:cxnSpLocks noChangeShapeType="1"/>
          </p:cNvCxnSpPr>
          <p:nvPr/>
        </p:nvCxnSpPr>
        <p:spPr bwMode="auto">
          <a:xfrm flipV="1">
            <a:off x="3886200" y="4646786"/>
            <a:ext cx="3352800" cy="9906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907447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sz="2800" dirty="0"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720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Huh?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dirty="0"/>
              <a:t>No, to search for “word” you need to do something that amounts to: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 </a:t>
            </a:r>
            <a:r>
              <a:rPr lang="en-US" altLang="zh-TW" dirty="0" err="1">
                <a:latin typeface="High Tower Text" panose="02040502050506030303" pitchFamily="18" charset="0"/>
              </a:rPr>
              <a:t>fgrep</a:t>
            </a:r>
            <a:r>
              <a:rPr lang="en-US" altLang="zh-TW" dirty="0">
                <a:latin typeface="High Tower Text" panose="02040502050506030303" pitchFamily="18" charset="0"/>
              </a:rPr>
              <a:t> word ./subdir</a:t>
            </a:r>
            <a:r>
              <a:rPr lang="en-US" altLang="zh-TW" dirty="0">
                <a:latin typeface="Times New Roman" panose="02020603050405020304" pitchFamily="18" charset="0"/>
              </a:rPr>
              <a:t>1</a:t>
            </a:r>
            <a:r>
              <a:rPr lang="en-US" altLang="zh-TW" dirty="0">
                <a:latin typeface="High Tower Text" panose="02040502050506030303" pitchFamily="18" charset="0"/>
              </a:rPr>
              <a:t>/</a:t>
            </a:r>
            <a:r>
              <a:rPr lang="en-US" altLang="zh-TW" dirty="0" err="1">
                <a:latin typeface="High Tower Text" panose="02040502050506030303" pitchFamily="18" charset="0"/>
              </a:rPr>
              <a:t>myfile</a:t>
            </a:r>
            <a:r>
              <a:rPr lang="en-US" altLang="zh-TW" dirty="0"/>
              <a:t> </a:t>
            </a:r>
          </a:p>
          <a:p>
            <a:pPr eaLnBrk="1" hangingPunct="1">
              <a:buFontTx/>
              <a:buNone/>
            </a:pPr>
            <a:endParaRPr lang="en-US" altLang="zh-TW" dirty="0"/>
          </a:p>
          <a:p>
            <a:pPr eaLnBrk="1" hangingPunct="1"/>
            <a:r>
              <a:rPr lang="en-US" altLang="zh-TW" dirty="0"/>
              <a:t>And that is what </a:t>
            </a:r>
            <a:r>
              <a:rPr lang="en-US" altLang="zh-TW" dirty="0" err="1"/>
              <a:t>xargs</a:t>
            </a:r>
            <a:r>
              <a:rPr lang="en-US" altLang="zh-TW" dirty="0"/>
              <a:t> does:</a:t>
            </a:r>
          </a:p>
          <a:p>
            <a:pPr eaLnBrk="1" hangingPunct="1">
              <a:buFontTx/>
              <a:buNone/>
            </a:pPr>
            <a:r>
              <a:rPr lang="en-US" altLang="zh-TW" dirty="0">
                <a:solidFill>
                  <a:schemeClr val="bg1"/>
                </a:solidFill>
              </a:rPr>
              <a:t>	  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find . </a:t>
            </a:r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name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|</a:t>
            </a:r>
            <a:r>
              <a:rPr lang="en-US" altLang="zh-TW" sz="12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sz="2800" dirty="0">
                <a:solidFill>
                  <a:srgbClr val="C00000"/>
                </a:solidFill>
                <a:latin typeface="High Tower Text" panose="02040502050506030303" pitchFamily="18" charset="0"/>
              </a:rPr>
              <a:t> word 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/subdir</a:t>
            </a:r>
            <a:r>
              <a:rPr lang="en-US" altLang="zh-TW" sz="2600" dirty="0">
                <a:solidFill>
                  <a:srgbClr val="C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sz="2600" dirty="0">
                <a:solidFill>
                  <a:srgbClr val="C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sz="2600" dirty="0" err="1">
                <a:solidFill>
                  <a:srgbClr val="C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sz="2400" dirty="0">
                <a:solidFill>
                  <a:srgbClr val="C00000"/>
                </a:solidFill>
              </a:rPr>
              <a:t> </a:t>
            </a:r>
            <a:endParaRPr lang="en-US" altLang="zh-TW" sz="2800" dirty="0">
              <a:solidFill>
                <a:srgbClr val="C00000"/>
              </a:solidFill>
            </a:endParaRPr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endParaRPr lang="en-US" altLang="zh-TW" sz="2000" dirty="0"/>
          </a:p>
          <a:p>
            <a:pPr eaLnBrk="1" hangingPunct="1">
              <a:buFontTx/>
              <a:buNone/>
            </a:pPr>
            <a:r>
              <a:rPr lang="en-US" altLang="zh-TW" sz="2800" dirty="0"/>
              <a:t>		</a:t>
            </a:r>
            <a:endParaRPr lang="en-US" altLang="zh-TW" sz="2800" dirty="0">
              <a:solidFill>
                <a:srgbClr val="00FF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45990" y="2441328"/>
            <a:ext cx="54006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TW" sz="1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fgrep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 word ./subdir</a:t>
            </a:r>
            <a:r>
              <a:rPr lang="en-US" altLang="zh-TW" b="0" kern="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TW" b="0" kern="0" dirty="0">
                <a:solidFill>
                  <a:srgbClr val="000000"/>
                </a:solidFill>
                <a:latin typeface="High Tower Text" panose="02040502050506030303" pitchFamily="18" charset="0"/>
              </a:rPr>
              <a:t>/</a:t>
            </a:r>
            <a:r>
              <a:rPr lang="en-US" altLang="zh-TW" b="0" kern="0" dirty="0" err="1">
                <a:solidFill>
                  <a:srgbClr val="000000"/>
                </a:solidFill>
                <a:latin typeface="High Tower Text" panose="02040502050506030303" pitchFamily="18" charset="0"/>
              </a:rPr>
              <a:t>myfile</a:t>
            </a:r>
            <a:r>
              <a:rPr lang="en-US" altLang="zh-TW" b="0" kern="0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01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3.33333E-6 L 0.38594 0.21551 " pathEditMode="relative" rAng="0" ptsTypes="AA" p14:bounceEnd="26000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49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1.48148E-6 L 0.38594 0.21551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288" y="1076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</p:bldLst>
      </p:timing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 </a:t>
            </a:r>
            <a:r>
              <a:rPr lang="en-US" altLang="zh-TW" sz="6600" b="1" dirty="0" err="1">
                <a:solidFill>
                  <a:srgbClr val="0033CC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dirty="0">
                <a:solidFill>
                  <a:srgbClr val="0033CC"/>
                </a:solidFill>
              </a:rPr>
              <a:t> vs the </a:t>
            </a:r>
            <a:r>
              <a:rPr lang="en-US" altLang="zh-TW" sz="5400" b="1" dirty="0">
                <a:solidFill>
                  <a:srgbClr val="0033CC"/>
                </a:solidFill>
              </a:rPr>
              <a:t>` `</a:t>
            </a:r>
            <a:r>
              <a:rPr lang="en-US" altLang="zh-TW" dirty="0">
                <a:solidFill>
                  <a:srgbClr val="0033CC"/>
                </a:solidFill>
              </a:rPr>
              <a:t> command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>
          <a:xfrm>
            <a:off x="304800" y="1370186"/>
            <a:ext cx="8839200" cy="4525963"/>
          </a:xfrm>
        </p:spPr>
        <p:txBody>
          <a:bodyPr/>
          <a:lstStyle/>
          <a:p>
            <a:pPr eaLnBrk="1" hangingPunct="1"/>
            <a:r>
              <a:rPr lang="en-US" altLang="zh-TW" sz="3600" dirty="0"/>
              <a:t>Compare </a:t>
            </a:r>
            <a:r>
              <a:rPr lang="en-US" altLang="zh-TW" sz="3600" dirty="0" err="1">
                <a:solidFill>
                  <a:srgbClr val="CC3300"/>
                </a:solidFill>
              </a:rPr>
              <a:t>xargs</a:t>
            </a:r>
            <a:r>
              <a:rPr lang="en-US" altLang="zh-TW" sz="3600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dirty="0"/>
              <a:t>	  % 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latin typeface="High Tower Text" panose="02040502050506030303" pitchFamily="18" charset="0"/>
              </a:rPr>
              <a:t> | </a:t>
            </a:r>
            <a:r>
              <a:rPr lang="en-US" altLang="zh-TW" sz="3600" dirty="0" err="1">
                <a:solidFill>
                  <a:srgbClr val="CC3300"/>
                </a:solidFill>
                <a:latin typeface="High Tower Text" panose="02040502050506030303" pitchFamily="18" charset="0"/>
              </a:rPr>
              <a:t>xargs</a:t>
            </a:r>
            <a:r>
              <a:rPr lang="en-US" altLang="zh-TW" sz="3600" dirty="0">
                <a:latin typeface="High Tower Text" panose="02040502050506030303" pitchFamily="18" charset="0"/>
              </a:rPr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endParaRPr lang="en-US" altLang="zh-TW" dirty="0"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  <a:p>
            <a:pPr eaLnBrk="1" hangingPunct="1"/>
            <a:r>
              <a:rPr lang="en-US" altLang="zh-TW" dirty="0"/>
              <a:t>To </a:t>
            </a:r>
            <a:r>
              <a:rPr lang="en-US" altLang="zh-TW" b="1" dirty="0">
                <a:solidFill>
                  <a:srgbClr val="CC3300"/>
                </a:solidFill>
              </a:rPr>
              <a:t>` `</a:t>
            </a:r>
            <a:r>
              <a:rPr lang="en-US" altLang="zh-TW" dirty="0"/>
              <a:t>:</a:t>
            </a:r>
          </a:p>
          <a:p>
            <a:pPr eaLnBrk="1" hangingPunct="1">
              <a:buFontTx/>
              <a:buNone/>
            </a:pPr>
            <a:r>
              <a:rPr lang="en-US" altLang="zh-TW" sz="2800" dirty="0"/>
              <a:t>	   </a:t>
            </a:r>
            <a:r>
              <a:rPr lang="en-US" altLang="zh-TW" dirty="0"/>
              <a:t>%</a:t>
            </a:r>
            <a:r>
              <a:rPr lang="en-US" altLang="zh-TW" sz="2800" dirty="0"/>
              <a:t> </a:t>
            </a:r>
            <a:r>
              <a:rPr lang="en-US" altLang="zh-TW" sz="3600" dirty="0" err="1">
                <a:latin typeface="High Tower Text" panose="02040502050506030303" pitchFamily="18" charset="0"/>
              </a:rPr>
              <a:t>fgrep</a:t>
            </a:r>
            <a:r>
              <a:rPr lang="en-US" altLang="zh-TW" sz="3600" dirty="0">
                <a:latin typeface="High Tower Text" panose="02040502050506030303" pitchFamily="18" charset="0"/>
              </a:rPr>
              <a:t> word  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r>
              <a:rPr lang="en-US" altLang="zh-TW" sz="3600" dirty="0">
                <a:latin typeface="High Tower Text" panose="02040502050506030303" pitchFamily="18" charset="0"/>
              </a:rPr>
              <a:t>find . </a:t>
            </a:r>
            <a:r>
              <a:rPr lang="en-US" altLang="zh-TW" sz="3600" dirty="0">
                <a:latin typeface="Times New Roman" panose="02020603050405020304" pitchFamily="18" charset="0"/>
              </a:rPr>
              <a:t>-</a:t>
            </a:r>
            <a:r>
              <a:rPr lang="en-US" altLang="zh-TW" sz="3600" dirty="0">
                <a:latin typeface="High Tower Text" panose="02040502050506030303" pitchFamily="18" charset="0"/>
              </a:rPr>
              <a:t>name </a:t>
            </a:r>
            <a:r>
              <a:rPr lang="en-US" altLang="zh-TW" sz="3600" dirty="0" err="1">
                <a:latin typeface="High Tower Text" panose="02040502050506030303" pitchFamily="18" charset="0"/>
              </a:rPr>
              <a:t>myfile</a:t>
            </a:r>
            <a:r>
              <a:rPr lang="en-US" altLang="zh-TW" sz="3600" dirty="0">
                <a:solidFill>
                  <a:srgbClr val="CC3300"/>
                </a:solidFill>
                <a:latin typeface="High Tower Text" panose="02040502050506030303" pitchFamily="18" charset="0"/>
              </a:rPr>
              <a:t>`</a:t>
            </a:r>
            <a:endParaRPr lang="en-US" altLang="zh-TW" dirty="0">
              <a:solidFill>
                <a:srgbClr val="CC3300"/>
              </a:solidFill>
              <a:latin typeface="High Tower Text" panose="02040502050506030303" pitchFamily="18" charset="0"/>
            </a:endParaRPr>
          </a:p>
          <a:p>
            <a:pPr eaLnBrk="1" hangingPunct="1">
              <a:buFontTx/>
              <a:buNone/>
            </a:pPr>
            <a:endParaRPr lang="en-US" altLang="zh-TW" sz="24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633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474942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8F75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1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x</a:t>
                      </a:r>
                      <a:r>
                        <a:rPr kumimoji="1" lang="en-US" altLang="en-US" sz="2800" b="1" i="0" u="none" strike="noStrike" kern="1200" cap="none" spc="-5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ar</a:t>
                      </a:r>
                      <a:r>
                        <a:rPr kumimoji="1" lang="en-US" alt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gs</a:t>
                      </a:r>
                      <a:r>
                        <a:rPr kumimoji="1" lang="en-US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 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(</a:t>
                      </a:r>
                      <a:r>
                        <a:rPr kumimoji="1" lang="en-US" altLang="en-US" sz="2800" b="0" i="0" u="none" strike="noStrike" kern="1200" cap="none" spc="-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-</a:t>
                      </a:r>
                      <a:r>
                        <a:rPr kumimoji="1" lang="en-US" altLang="en-US" sz="2800" b="0" i="0" u="none" strike="noStrike" kern="1200" cap="none" spc="1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f</a:t>
                      </a:r>
                      <a:r>
                        <a:rPr kumimoji="1" lang="en-US" altLang="en-US" sz="2800" b="0" i="0" u="none" strike="noStrike" kern="1200" cap="none" spc="-30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L</a:t>
                      </a:r>
                      <a:r>
                        <a:rPr kumimoji="1" lang="en-US" alt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" charset="0"/>
                          <a:ea typeface="新細明體" pitchFamily="18" charset="-120"/>
                          <a:cs typeface="+mn-cs"/>
                        </a:rPr>
                        <a:t>)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666710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 dirty="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0010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;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The semicolon links two commands that are executed in simple sequential order. Linking commands with semicolons is equivalent to executing them as separate commands: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</a:rPr>
              <a:t>cd ~/</a:t>
            </a:r>
            <a:r>
              <a:rPr lang="en-US" altLang="zh-TW" dirty="0" err="1">
                <a:solidFill>
                  <a:srgbClr val="000000"/>
                </a:solidFill>
                <a:latin typeface="High Tower Text" pitchFamily="18" charset="0"/>
              </a:rPr>
              <a:t>public_html</a:t>
            </a: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</a:rPr>
              <a:t> ; ls *.html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is equivalent to: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10000"/>
              </a:spcBef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</a:rPr>
              <a:t> cd ~/</a:t>
            </a:r>
            <a:r>
              <a:rPr lang="en-US" altLang="zh-TW" dirty="0" err="1">
                <a:solidFill>
                  <a:srgbClr val="000000"/>
                </a:solidFill>
                <a:latin typeface="High Tower Text" pitchFamily="18" charset="0"/>
              </a:rPr>
              <a:t>public_html</a:t>
            </a:r>
            <a:endParaRPr lang="en-US" altLang="zh-TW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rgbClr val="000000"/>
                </a:solidFill>
                <a:latin typeface="High Tower Text" pitchFamily="18" charset="0"/>
              </a:rPr>
              <a:t> ls *.html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358716" y="944724"/>
            <a:ext cx="4572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178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;     &amp;&amp;     || </a:t>
            </a:r>
            <a:endParaRPr lang="en-US" altLang="zh-TW" sz="2000" dirty="0">
              <a:solidFill>
                <a:srgbClr val="0033CC"/>
              </a:solidFill>
              <a:latin typeface="Lucida Grande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Q: Why is a &amp;&amp; used for this?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A: It is the idea of </a:t>
            </a:r>
            <a:r>
              <a:rPr lang="en-US" altLang="zh-TW" sz="2400" u="sng" dirty="0">
                <a:solidFill>
                  <a:srgbClr val="000000"/>
                </a:solidFill>
                <a:latin typeface="Times New Roman" pitchFamily="18" charset="0"/>
              </a:rPr>
              <a:t>short circuit evaluation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, whereby the evaluation of a logical expression must stop early, if the result becomes known.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39952" y="908720"/>
            <a:ext cx="792088" cy="570384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60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FF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bool 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{ return A &amp;&amp; B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&amp;&amp; C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	{&lt;&lt; (true,</a:t>
            </a:r>
            <a:r>
              <a:rPr lang="en-US" altLang="zh-TW" sz="2000" b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true, false, x)&lt;&lt;l;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08433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latin typeface="Times New Roman" pitchFamily="18" charset="0"/>
              </a:rPr>
              <a:t>boolean</a:t>
            </a:r>
            <a:r>
              <a:rPr lang="en-US" altLang="zh-TW" sz="2600" b="0" dirty="0"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A &amp;&amp; B</a:t>
            </a:r>
            <a:r>
              <a:rPr lang="en-US" altLang="zh-TW" sz="260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latin typeface="Times New Roman" pitchFamily="18" charset="0"/>
              </a:rPr>
              <a:t>TestAllTrue</a:t>
            </a:r>
            <a:r>
              <a:rPr lang="en-US" altLang="zh-TW" sz="2600" b="0" dirty="0">
                <a:latin typeface="Times New Roman" pitchFamily="18" charset="0"/>
              </a:rPr>
              <a:t>(true, true, 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9784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A &amp;&amp; B 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TW" sz="2600" b="0" dirty="0">
                <a:latin typeface="Times New Roman" pitchFamily="18" charset="0"/>
              </a:rPr>
              <a:t>true, 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zh-TW" sz="2600" b="0" dirty="0"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374840" y="1700808"/>
            <a:ext cx="1061256" cy="2376264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6"/>
          <p:cNvCxnSpPr>
            <a:cxnSpLocks noChangeShapeType="1"/>
          </p:cNvCxnSpPr>
          <p:nvPr/>
        </p:nvCxnSpPr>
        <p:spPr bwMode="auto">
          <a:xfrm flipH="1" flipV="1">
            <a:off x="5436096" y="1700808"/>
            <a:ext cx="973832" cy="2304256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25529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/home/Me/PA2/rooms</a:t>
            </a: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865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1600" u="sng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sz="1600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TW" sz="2600" dirty="0" err="1">
                <a:solidFill>
                  <a:srgbClr val="00B050"/>
                </a:solidFill>
                <a:latin typeface="Times New Roman" pitchFamily="18" charset="0"/>
              </a:rPr>
              <a:t>true</a:t>
            </a:r>
            <a:r>
              <a:rPr lang="en-US" altLang="zh-TW" sz="26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2600" dirty="0" err="1">
                <a:solidFill>
                  <a:srgbClr val="C0000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zh-TW" sz="7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A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B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C0000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true &amp;&amp; false = false.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11" name="Straight Arrow Connector 4"/>
          <p:cNvCxnSpPr>
            <a:cxnSpLocks noChangeShapeType="1"/>
          </p:cNvCxnSpPr>
          <p:nvPr/>
        </p:nvCxnSpPr>
        <p:spPr bwMode="auto">
          <a:xfrm flipH="1" flipV="1">
            <a:off x="2483768" y="1916832"/>
            <a:ext cx="1872208" cy="1296144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6"/>
          <p:cNvCxnSpPr>
            <a:cxnSpLocks noChangeShapeType="1"/>
          </p:cNvCxnSpPr>
          <p:nvPr/>
        </p:nvCxnSpPr>
        <p:spPr bwMode="auto">
          <a:xfrm flipH="1" flipV="1">
            <a:off x="3347864" y="1916832"/>
            <a:ext cx="1693914" cy="1296144"/>
          </a:xfrm>
          <a:prstGeom prst="straightConnector1">
            <a:avLst/>
          </a:prstGeom>
          <a:noFill/>
          <a:ln w="28575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1682806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sz="2400" b="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latin typeface="Times New Roman" pitchFamily="18" charset="0"/>
              </a:rPr>
              <a:t>&amp;&amp;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We next take that result and &amp;&amp; it with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91253121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b="0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</a:t>
            </a:r>
            <a:r>
              <a:rPr lang="en-US" altLang="zh-TW" sz="2600" b="0" dirty="0">
                <a:solidFill>
                  <a:srgbClr val="00B0F0"/>
                </a:solidFill>
                <a:latin typeface="Times New Roman" pitchFamily="18" charset="0"/>
              </a:rPr>
              <a:t>that result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and &amp;&amp; it with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211960" y="1988840"/>
            <a:ext cx="1372344" cy="2880320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V="1">
            <a:off x="2848000" y="4581128"/>
            <a:ext cx="1435968" cy="301178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8218796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B</a:t>
            </a:r>
            <a:r>
              <a:rPr lang="en-US" altLang="zh-TW" b="0" dirty="0">
                <a:solidFill>
                  <a:srgbClr val="00B0F0"/>
                </a:solidFill>
                <a:latin typeface="Times New Roman" pitchFamily="18" charset="0"/>
              </a:rPr>
              <a:t> </a:t>
            </a:r>
            <a:r>
              <a:rPr lang="en-US" altLang="zh-TW" sz="2600" u="sng" dirty="0">
                <a:latin typeface="Times New Roman" pitchFamily="18" charset="0"/>
              </a:rPr>
              <a:t>&amp;&amp;</a:t>
            </a:r>
            <a:r>
              <a:rPr lang="en-US" altLang="zh-TW" u="sng" dirty="0">
                <a:latin typeface="Times New Roman" pitchFamily="18" charset="0"/>
              </a:rPr>
              <a:t> </a:t>
            </a:r>
            <a:r>
              <a:rPr lang="en-US" altLang="zh-TW" sz="2600" u="sng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4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</a:t>
            </a:r>
            <a:r>
              <a:rPr lang="en-US" altLang="zh-TW" sz="2600" b="0" dirty="0">
                <a:solidFill>
                  <a:srgbClr val="00B0F0"/>
                </a:solidFill>
                <a:latin typeface="Times New Roman" pitchFamily="18" charset="0"/>
              </a:rPr>
              <a:t>that result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and &amp;&amp; it with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B0F0"/>
                </a:solidFill>
                <a:latin typeface="Times New Roman" pitchFamily="18" charset="0"/>
              </a:rPr>
              <a:t>true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&amp;&amp; </a:t>
            </a:r>
            <a:r>
              <a:rPr lang="en-US" altLang="zh-TW" sz="2600" dirty="0">
                <a:solidFill>
                  <a:srgbClr val="00B050"/>
                </a:solidFill>
                <a:latin typeface="Times New Roman" pitchFamily="18" charset="0"/>
              </a:rPr>
              <a:t>false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  <p:cxnSp>
        <p:nvCxnSpPr>
          <p:cNvPr id="3" name="Straight Arrow Connector 4"/>
          <p:cNvCxnSpPr>
            <a:cxnSpLocks noChangeShapeType="1"/>
          </p:cNvCxnSpPr>
          <p:nvPr/>
        </p:nvCxnSpPr>
        <p:spPr bwMode="auto">
          <a:xfrm flipH="1" flipV="1">
            <a:off x="4211960" y="1988840"/>
            <a:ext cx="1440160" cy="1152128"/>
          </a:xfrm>
          <a:prstGeom prst="straightConnector1">
            <a:avLst/>
          </a:prstGeom>
          <a:noFill/>
          <a:ln w="28575" algn="ctr">
            <a:solidFill>
              <a:srgbClr val="00B050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 flipV="1">
            <a:off x="2915816" y="2060848"/>
            <a:ext cx="1584176" cy="2376264"/>
          </a:xfrm>
          <a:prstGeom prst="straightConnector1">
            <a:avLst/>
          </a:prstGeom>
          <a:noFill/>
          <a:ln w="28575" algn="ctr">
            <a:solidFill>
              <a:srgbClr val="00B0F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9771583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</a:t>
            </a:r>
            <a:r>
              <a:rPr lang="en-US" altLang="zh-TW" sz="2600" b="0" dirty="0">
                <a:latin typeface="Times New Roman" pitchFamily="18" charset="0"/>
              </a:rPr>
              <a:t>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latin typeface="Times New Roman" pitchFamily="18" charset="0"/>
              </a:rPr>
              <a:t>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 </a:t>
            </a:r>
            <a:r>
              <a:rPr lang="en-US" altLang="zh-TW" sz="2600" b="0" dirty="0">
                <a:latin typeface="Times New Roman" pitchFamily="18" charset="0"/>
              </a:rPr>
              <a:t>false,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latin typeface="Times New Roman" pitchFamily="18" charset="0"/>
              </a:rPr>
              <a:t>= </a:t>
            </a:r>
            <a:r>
              <a:rPr lang="en-US" altLang="zh-TW" sz="2600" dirty="0">
                <a:latin typeface="Times New Roman" pitchFamily="18" charset="0"/>
              </a:rPr>
              <a:t>true</a:t>
            </a:r>
            <a:r>
              <a:rPr lang="en-US" altLang="zh-TW" sz="2600" b="0" dirty="0"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</a:t>
            </a:r>
            <a:r>
              <a:rPr lang="en-US" altLang="zh-TW" sz="2600" b="0" dirty="0">
                <a:latin typeface="Times New Roman" pitchFamily="18" charset="0"/>
              </a:rPr>
              <a:t>take that result and &amp;&amp; it with 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</a:t>
            </a:r>
            <a:r>
              <a:rPr lang="en-US" altLang="zh-TW" sz="2600" b="0" dirty="0">
                <a:latin typeface="Times New Roman" pitchFamily="18" charset="0"/>
              </a:rPr>
              <a:t>gives </a:t>
            </a:r>
            <a:r>
              <a:rPr lang="en-US" altLang="zh-TW" sz="2600" dirty="0"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Once we know that A &amp;&amp; B &amp;&amp; C = false, we </a:t>
            </a:r>
            <a:r>
              <a:rPr lang="en-US" altLang="zh-TW" sz="2600" b="0" i="1" u="sng" dirty="0">
                <a:solidFill>
                  <a:schemeClr val="bg1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we know that the final answer is false.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C++ enforces this rule, so you </a:t>
            </a:r>
            <a:r>
              <a:rPr lang="en-US" altLang="zh-TW" sz="2600" u="sng" dirty="0">
                <a:solidFill>
                  <a:schemeClr val="bg1"/>
                </a:solidFill>
                <a:latin typeface="Times New Roman" pitchFamily="18" charset="0"/>
              </a:rPr>
              <a:t>know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that </a:t>
            </a:r>
            <a:r>
              <a:rPr lang="en-US" altLang="zh-TW" sz="2600" dirty="0">
                <a:solidFill>
                  <a:schemeClr val="bg1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83831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0" y="6453336"/>
            <a:ext cx="792088" cy="404664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&amp;&amp; D;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 false,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Once we know that 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A &amp;&amp; B &amp;&amp; C =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we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 we know that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the final answer is 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 C++ enforces this rule, so you </a:t>
            </a:r>
            <a:r>
              <a:rPr lang="en-US" altLang="zh-TW" sz="2600" i="1" u="sng" dirty="0">
                <a:solidFill>
                  <a:srgbClr val="0033CC"/>
                </a:solidFill>
                <a:latin typeface="Times New Roman" pitchFamily="18" charset="0"/>
              </a:rPr>
              <a:t>know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that </a:t>
            </a:r>
            <a:r>
              <a:rPr lang="en-US" altLang="zh-TW" sz="2600" i="1" dirty="0">
                <a:solidFill>
                  <a:srgbClr val="0033CC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5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0" y="6453336"/>
            <a:ext cx="792088" cy="404664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52400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Consider this C++ function to compute a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boolean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expression: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bool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(bool A, bool B, bool C, bool D)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return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&amp;&amp;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r>
              <a:rPr lang="en-US" altLang="zh-TW" sz="20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&amp;&amp;</a:t>
            </a:r>
            <a:r>
              <a:rPr lang="en-US" altLang="zh-TW" sz="2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extern bool x;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main()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	{  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cout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TestAllTrue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(true, true, false, x)&lt;&lt;</a:t>
            </a:r>
            <a:r>
              <a:rPr lang="en-US" altLang="zh-TW" sz="2600" b="0" dirty="0" err="1">
                <a:solidFill>
                  <a:srgbClr val="000000"/>
                </a:solidFill>
                <a:latin typeface="Times New Roman" pitchFamily="18" charset="0"/>
              </a:rPr>
              <a:t>endl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          }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To evaluate the expression, we first do A &amp;&amp; B.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true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 true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We next take that result and &amp;&amp; it with C.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→ This gives </a:t>
            </a:r>
            <a:r>
              <a:rPr lang="en-US" altLang="zh-TW" sz="2600" dirty="0">
                <a:solidFill>
                  <a:srgbClr val="000000"/>
                </a:solidFill>
                <a:latin typeface="Times New Roman" pitchFamily="18" charset="0"/>
              </a:rPr>
              <a:t>true &amp;&amp; false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TW" sz="260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altLang="zh-TW" sz="2600" dirty="0">
                <a:latin typeface="Times New Roman" pitchFamily="18" charset="0"/>
              </a:rPr>
              <a:t>Now, the point:  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Once we know that </a:t>
            </a:r>
            <a:r>
              <a:rPr lang="en-US" altLang="zh-TW" sz="2600" b="0" dirty="0">
                <a:solidFill>
                  <a:srgbClr val="00B050"/>
                </a:solidFill>
                <a:latin typeface="Times New Roman" pitchFamily="18" charset="0"/>
              </a:rPr>
              <a:t>A &amp;&amp; B &amp;&amp; C =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, we </a:t>
            </a:r>
            <a:r>
              <a:rPr lang="en-US" altLang="zh-TW" sz="2600" b="0" i="1" u="sng" dirty="0">
                <a:solidFill>
                  <a:srgbClr val="000000"/>
                </a:solidFill>
                <a:latin typeface="Times New Roman" pitchFamily="18" charset="0"/>
              </a:rPr>
              <a:t>no longer care what D is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; we know that </a:t>
            </a:r>
            <a:r>
              <a:rPr lang="en-US" altLang="zh-TW" sz="2600" b="0" dirty="0">
                <a:solidFill>
                  <a:srgbClr val="FF0000"/>
                </a:solidFill>
                <a:latin typeface="Times New Roman" pitchFamily="18" charset="0"/>
              </a:rPr>
              <a:t>the final answer is false</a:t>
            </a: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zh-TW" sz="2600" b="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 C++ enforces this rule, so you </a:t>
            </a:r>
            <a:r>
              <a:rPr lang="en-US" altLang="zh-TW" sz="2600" i="1" u="sng" dirty="0">
                <a:solidFill>
                  <a:srgbClr val="0033CC"/>
                </a:solidFill>
                <a:latin typeface="Times New Roman" pitchFamily="18" charset="0"/>
              </a:rPr>
              <a:t>know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 that </a:t>
            </a:r>
            <a:r>
              <a:rPr lang="en-US" altLang="zh-TW" sz="2600" i="1" dirty="0">
                <a:solidFill>
                  <a:srgbClr val="0033CC"/>
                </a:solidFill>
                <a:latin typeface="Times New Roman" pitchFamily="18" charset="0"/>
              </a:rPr>
              <a:t>D will not be tested</a:t>
            </a:r>
            <a:r>
              <a:rPr lang="en-US" altLang="zh-TW" sz="2600" b="0" i="1" dirty="0">
                <a:solidFill>
                  <a:srgbClr val="0033CC"/>
                </a:solidFill>
                <a:latin typeface="Times New Roman" pitchFamily="18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5976" y="1700808"/>
            <a:ext cx="864096" cy="360040"/>
            <a:chOff x="4355976" y="1700808"/>
            <a:chExt cx="864096" cy="360040"/>
          </a:xfrm>
        </p:grpSpPr>
        <p:cxnSp>
          <p:nvCxnSpPr>
            <p:cNvPr id="4" name="Straight Connector 3"/>
            <p:cNvCxnSpPr/>
            <p:nvPr/>
          </p:nvCxnSpPr>
          <p:spPr bwMode="auto">
            <a:xfrm flipH="1" flipV="1">
              <a:off x="4355976" y="1700808"/>
              <a:ext cx="864096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 flipV="1">
              <a:off x="4355976" y="1700808"/>
              <a:ext cx="864096" cy="36004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46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bool A() { t&lt;&lt;"A"&lt;&lt;dl; return true; }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bool B() { t&lt;&lt;"B"&lt;&lt;l; return true; }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bool C() { t&lt;&lt;"C"&lt;&lt;l; return false; }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bool D() { t&lt;&lt;"D"&lt;&lt;l; return </a:t>
            </a:r>
            <a:r>
              <a:rPr lang="en-US" altLang="zh-TW" sz="2600" b="0" i="1" dirty="0">
                <a:solidFill>
                  <a:schemeClr val="bg1"/>
                </a:solidFill>
                <a:latin typeface="Times New Roman" pitchFamily="18" charset="0"/>
              </a:rPr>
              <a:t>whatever</a:t>
            </a:r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; }</a:t>
            </a:r>
            <a:endParaRPr lang="en-US" altLang="zh-TW" sz="1100" b="0" dirty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bool True() {  return A() &amp;&amp; B() &amp;&amp; C() &amp;&amp; D(); }</a:t>
            </a:r>
            <a:endParaRPr lang="en-US" altLang="zh-TW" sz="1100" b="0" dirty="0">
              <a:solidFill>
                <a:schemeClr val="bg1"/>
              </a:solidFill>
              <a:latin typeface="Times New Roman" pitchFamily="18" charset="0"/>
            </a:endParaRP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main()  {  if( ()) t&lt;&lt;"main"&lt;&lt;l; }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% g++ -o shortCircuit.cpp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% ./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A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>
                <a:solidFill>
                  <a:schemeClr val="bg1"/>
                </a:solidFill>
                <a:latin typeface="Times New Roman" pitchFamily="18" charset="0"/>
              </a:rPr>
              <a:t>   %</a:t>
            </a:r>
          </a:p>
        </p:txBody>
      </p:sp>
    </p:spTree>
    <p:extLst>
      <p:ext uri="{BB962C8B-B14F-4D97-AF65-F5344CB8AC3E}">
        <p14:creationId xmlns:p14="http://schemas.microsoft.com/office/powerpoint/2010/main" val="11308581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779912" y="1682335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bool A(); return true; }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bool B() {; return true; }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bool C() {; return false; }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bool D() {; return </a:t>
            </a:r>
            <a:r>
              <a:rPr lang="en-US" altLang="zh-TW" sz="2600" b="0" i="1" dirty="0">
                <a:latin typeface="Times New Roman" pitchFamily="18" charset="0"/>
              </a:rPr>
              <a:t>whatever</a:t>
            </a:r>
            <a:r>
              <a:rPr lang="en-US" altLang="zh-TW" sz="2600" b="0" dirty="0">
                <a:latin typeface="Times New Roman" pitchFamily="18" charset="0"/>
              </a:rPr>
              <a:t>; }</a:t>
            </a:r>
            <a:endParaRPr lang="en-US" altLang="zh-TW" sz="1100" b="0" dirty="0">
              <a:latin typeface="Times New Roman" pitchFamily="18" charset="0"/>
            </a:endParaRPr>
          </a:p>
          <a:p>
            <a:r>
              <a:rPr lang="en-US" altLang="zh-TW" sz="2600" b="0" dirty="0">
                <a:latin typeface="Times New Roman" pitchFamily="18" charset="0"/>
              </a:rPr>
              <a:t>   bool () {  return A() &amp;&amp; B() &amp;&amp; C() &amp;&amp; D(); }</a:t>
            </a:r>
            <a:endParaRPr lang="en-US" altLang="zh-TW" sz="1100" b="0" dirty="0">
              <a:latin typeface="Times New Roman" pitchFamily="18" charset="0"/>
            </a:endParaRPr>
          </a:p>
          <a:p>
            <a:r>
              <a:rPr lang="en-US" altLang="zh-TW" sz="2600" b="0" dirty="0">
                <a:latin typeface="Times New Roman" pitchFamily="18" charset="0"/>
              </a:rPr>
              <a:t>   main()  {  if(; }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% g++ -o shortCircuit.cpp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% ./   A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%</a:t>
            </a:r>
          </a:p>
        </p:txBody>
      </p:sp>
    </p:spTree>
    <p:extLst>
      <p:ext uri="{BB962C8B-B14F-4D97-AF65-F5344CB8AC3E}">
        <p14:creationId xmlns:p14="http://schemas.microsoft.com/office/powerpoint/2010/main" val="31297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971600" y="4437112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</a:t>
            </a:r>
            <a:r>
              <a:rPr lang="en-US" altLang="zh-TW" sz="2600" b="0" dirty="0">
                <a:latin typeface="Times New Roman" pitchFamily="18" charset="0"/>
              </a:rPr>
              <a:t>g++ -o shortCircuit.cpp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% ./   A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B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C</a:t>
            </a:r>
          </a:p>
          <a:p>
            <a:r>
              <a:rPr lang="en-US" altLang="zh-TW" sz="2600" b="0" dirty="0">
                <a:latin typeface="Times New Roman" pitchFamily="18" charset="0"/>
              </a:rPr>
              <a:t>   %</a:t>
            </a:r>
          </a:p>
        </p:txBody>
      </p:sp>
    </p:spTree>
    <p:extLst>
      <p:ext uri="{BB962C8B-B14F-4D97-AF65-F5344CB8AC3E}">
        <p14:creationId xmlns:p14="http://schemas.microsoft.com/office/powerpoint/2010/main" val="1344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sz="2400" b="0" spc="-170" dirty="0" err="1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chemeClr val="bg1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1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372200" y="4480560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g++ -o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</a:t>
            </a:r>
            <a:r>
              <a:rPr lang="en-US" altLang="zh-TW" sz="2600" dirty="0">
                <a:latin typeface="Times New Roman" pitchFamily="18" charset="0"/>
              </a:rPr>
              <a:t>% ./x</a:t>
            </a:r>
          </a:p>
          <a:p>
            <a:r>
              <a:rPr lang="en-US" altLang="zh-TW" sz="2600" dirty="0">
                <a:latin typeface="Times New Roman" pitchFamily="18" charset="0"/>
              </a:rPr>
              <a:t>   A</a:t>
            </a:r>
          </a:p>
          <a:p>
            <a:r>
              <a:rPr lang="en-US" altLang="zh-TW" sz="2600" dirty="0">
                <a:latin typeface="Times New Roman" pitchFamily="18" charset="0"/>
              </a:rPr>
              <a:t>   B</a:t>
            </a:r>
          </a:p>
          <a:p>
            <a:r>
              <a:rPr lang="en-US" altLang="zh-TW" sz="2600" dirty="0">
                <a:latin typeface="Times New Roman" pitchFamily="18" charset="0"/>
              </a:rPr>
              <a:t>   C</a:t>
            </a:r>
          </a:p>
          <a:p>
            <a:r>
              <a:rPr lang="en-US" altLang="zh-TW" sz="2600" dirty="0">
                <a:latin typeface="Times New Roman" pitchFamily="18" charset="0"/>
              </a:rPr>
              <a:t>   %</a:t>
            </a:r>
          </a:p>
        </p:txBody>
      </p:sp>
    </p:spTree>
    <p:extLst>
      <p:ext uri="{BB962C8B-B14F-4D97-AF65-F5344CB8AC3E}">
        <p14:creationId xmlns:p14="http://schemas.microsoft.com/office/powerpoint/2010/main" val="21697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59985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>
              <a:latin typeface="Times New Roman" pitchFamily="18" charset="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g++ -o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./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latin typeface="Times New Roman" pitchFamily="18" charset="0"/>
              </a:rPr>
              <a:t>   A</a:t>
            </a:r>
          </a:p>
          <a:p>
            <a:r>
              <a:rPr lang="en-US" altLang="zh-TW" sz="2600" dirty="0">
                <a:latin typeface="Times New Roman" pitchFamily="18" charset="0"/>
              </a:rPr>
              <a:t>   B</a:t>
            </a:r>
          </a:p>
          <a:p>
            <a:r>
              <a:rPr lang="en-US" altLang="zh-TW" sz="2600" dirty="0">
                <a:latin typeface="Times New Roman" pitchFamily="18" charset="0"/>
              </a:rPr>
              <a:t>   C</a:t>
            </a:r>
          </a:p>
          <a:p>
            <a:r>
              <a:rPr lang="en-US" altLang="zh-TW" sz="2600" dirty="0">
                <a:latin typeface="Times New Roman" pitchFamily="18" charset="0"/>
              </a:rPr>
              <a:t>   %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163824" y="4846320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/>
        </p:nvSpPr>
        <p:spPr bwMode="auto">
          <a:xfrm>
            <a:off x="8763000" y="764704"/>
            <a:ext cx="381000" cy="60932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128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0487" y="1556792"/>
            <a:ext cx="8402513" cy="53012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0" kern="0" dirty="0">
              <a:latin typeface="Times New Roman" pitchFamily="18" charset="0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131887" y="0"/>
            <a:ext cx="8991600" cy="6858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n-US" altLang="zh-TW" sz="800" dirty="0">
              <a:solidFill>
                <a:srgbClr val="0033CC"/>
              </a:solidFill>
              <a:latin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TW" sz="1200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TW" sz="4000" dirty="0">
                <a:solidFill>
                  <a:srgbClr val="0033CC"/>
                </a:solidFill>
                <a:latin typeface="Times New Roman" pitchFamily="18" charset="0"/>
              </a:rPr>
              <a:t>Short circuit evaluation?</a:t>
            </a:r>
          </a:p>
          <a:p>
            <a:pPr>
              <a:lnSpc>
                <a:spcPct val="90000"/>
              </a:lnSpc>
            </a:pPr>
            <a:endParaRPr lang="en-US" altLang="zh-TW" sz="1100" b="0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US" altLang="zh-TW" sz="3200" b="0" dirty="0">
                <a:solidFill>
                  <a:srgbClr val="FF0000"/>
                </a:solidFill>
                <a:latin typeface="Times New Roman" pitchFamily="18" charset="0"/>
              </a:rPr>
              <a:t>Or, consider the output from this similar example:</a:t>
            </a:r>
          </a:p>
          <a:p>
            <a:endParaRPr lang="en-US" altLang="zh-TW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cat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&lt;&lt;"A"&lt;&lt;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&lt;&lt;"B"&lt;&lt;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true;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&lt;&lt;"C"&lt;&lt;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false;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&lt;&lt;"D"&lt;&lt;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return </a:t>
            </a:r>
            <a:r>
              <a:rPr lang="en-US" altLang="zh-TW" sz="2600" i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whatever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bool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return A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B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C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&amp;&amp; D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  <a:endParaRPr lang="en-US" altLang="zh-TW" sz="11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main</a:t>
            </a:r>
            <a:r>
              <a:rPr lang="en-US" altLang="zh-TW" sz="1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{  if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TestAllTrue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(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Poor Richard" panose="02080502050505020702" pitchFamily="18" charset="0"/>
              </a:rPr>
              <a:t>) )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cout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&lt;&lt;"main"&lt;&lt;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endl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; }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g++ -o 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shortCircuit.cpp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 ./</a:t>
            </a:r>
            <a:r>
              <a:rPr lang="en-US" altLang="zh-TW" sz="2600" dirty="0" err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shortCircuit.x</a:t>
            </a:r>
            <a:endParaRPr lang="en-US" altLang="zh-TW" sz="2600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A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B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C</a:t>
            </a:r>
          </a:p>
          <a:p>
            <a:r>
              <a:rPr lang="en-US" altLang="zh-TW" sz="2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 %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971600" y="6428232"/>
            <a:ext cx="0" cy="288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957808"/>
            <a:ext cx="8382000" cy="4343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In fact, programmers often depend on the guarantee of short-circuit evaluation.  Consider the follow C conditional expression: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	if ((X!=NULL)&amp;&amp;(*X==3)) …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The above C instruction is always safe, because the pointer will only be de-referenced if it is legal to do so. </a:t>
            </a:r>
          </a:p>
          <a:p>
            <a:pPr>
              <a:lnSpc>
                <a:spcPct val="90000"/>
              </a:lnSpc>
            </a:pPr>
            <a:endParaRPr lang="en-US" altLang="zh-TW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The reverse conditional is, of course, a bug:</a:t>
            </a:r>
          </a:p>
          <a:p>
            <a:pPr>
              <a:lnSpc>
                <a:spcPct val="90000"/>
              </a:lnSpc>
            </a:pPr>
            <a:endParaRPr lang="en-US" altLang="zh-TW" sz="1100" dirty="0">
              <a:solidFill>
                <a:srgbClr val="000000"/>
              </a:solidFill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	if ((*X==3) &amp;&amp;(X!=NULL)) …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619672" y="5347714"/>
            <a:ext cx="3456384" cy="1080518"/>
          </a:xfrm>
          <a:prstGeom prst="wedgeRoundRectCallout">
            <a:avLst>
              <a:gd name="adj1" fmla="val -77824"/>
              <a:gd name="adj2" fmla="val 43775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No “D” and no “main” are printed.</a:t>
            </a:r>
          </a:p>
        </p:txBody>
      </p:sp>
    </p:spTree>
    <p:extLst>
      <p:ext uri="{BB962C8B-B14F-4D97-AF65-F5344CB8AC3E}">
        <p14:creationId xmlns:p14="http://schemas.microsoft.com/office/powerpoint/2010/main" val="22372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Command Coordination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 sz="320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Q: Why is a &amp;&amp; used for this?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A: It is the idea of </a:t>
            </a:r>
            <a:r>
              <a:rPr lang="en-US" altLang="zh-TW" sz="2400" u="sng" dirty="0">
                <a:solidFill>
                  <a:srgbClr val="000000"/>
                </a:solidFill>
                <a:latin typeface="Times New Roman" pitchFamily="18" charset="0"/>
              </a:rPr>
              <a:t>short circuit evaluation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, whereby the evaluation of a logical expression must stop early, if the result becomes known.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(Command1’s failure means that we 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Q: So what does this do?: </a:t>
            </a:r>
            <a:r>
              <a:rPr lang="en-US" altLang="zh-TW" sz="2800" dirty="0">
                <a:solidFill>
                  <a:srgbClr val="0033CC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  <a:latin typeface="High Tower Text" pitchFamily="18" charset="0"/>
              </a:rPr>
              <a:t>c</a:t>
            </a:r>
            <a:r>
              <a:rPr lang="en-US" altLang="zh-TW" sz="2800" spc="100" dirty="0" err="1">
                <a:solidFill>
                  <a:srgbClr val="FF0000"/>
                </a:solidFill>
                <a:latin typeface="High Tower Text" pitchFamily="18" charset="0"/>
              </a:rPr>
              <a:t>p</a:t>
            </a:r>
            <a:r>
              <a:rPr lang="en-US" altLang="zh-TW" sz="2800" spc="1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spc="-2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800" dirty="0">
                <a:solidFill>
                  <a:srgbClr val="FF0000"/>
                </a:solidFill>
                <a:latin typeface="High Tower Text" pitchFamily="18" charset="0"/>
              </a:rPr>
              <a:t>fil</a:t>
            </a:r>
            <a:r>
              <a:rPr lang="en-US" altLang="zh-TW" sz="2800" spc="100" dirty="0">
                <a:solidFill>
                  <a:srgbClr val="FF0000"/>
                </a:solidFill>
                <a:latin typeface="High Tower Text" pitchFamily="18" charset="0"/>
              </a:rPr>
              <a:t>e </a:t>
            </a:r>
            <a:r>
              <a:rPr lang="en-US" altLang="zh-TW" sz="2800" dirty="0">
                <a:solidFill>
                  <a:srgbClr val="FF0000"/>
                </a:solidFill>
                <a:latin typeface="High Tower Text" pitchFamily="18" charset="0"/>
              </a:rPr>
              <a:t>.</a:t>
            </a:r>
            <a:r>
              <a:rPr lang="en-US" altLang="zh-TW" sz="28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zh-TW" sz="2800" dirty="0" err="1">
                <a:solidFill>
                  <a:srgbClr val="FF0000"/>
                </a:solidFill>
                <a:latin typeface="High Tower Text" pitchFamily="18" charset="0"/>
              </a:rPr>
              <a:t>fcop</a:t>
            </a:r>
            <a:r>
              <a:rPr lang="en-US" altLang="zh-TW" sz="2800" spc="100" dirty="0" err="1">
                <a:solidFill>
                  <a:srgbClr val="FF0000"/>
                </a:solidFill>
                <a:latin typeface="High Tower Text" pitchFamily="18" charset="0"/>
              </a:rPr>
              <a:t>y</a:t>
            </a:r>
            <a:r>
              <a:rPr lang="en-US" altLang="zh-TW" sz="2800" spc="1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TW" sz="2800" spc="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TW" sz="2800" spc="1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rgbClr val="FF0000"/>
                </a:solidFill>
                <a:latin typeface="High Tower Text" pitchFamily="18" charset="0"/>
              </a:rPr>
              <a:t>fcopy</a:t>
            </a:r>
            <a:endParaRPr lang="en-US" altLang="zh-TW" sz="12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33CC"/>
                </a:solidFill>
                <a:latin typeface="Times New Roman" pitchFamily="18" charset="0"/>
              </a:rPr>
              <a:t>A: It only prints the file if you were able to copy it. (</a:t>
            </a:r>
            <a:r>
              <a:rPr lang="en-US" altLang="zh-TW" sz="2400" i="1" dirty="0" err="1">
                <a:solidFill>
                  <a:srgbClr val="0033CC"/>
                </a:solidFill>
                <a:latin typeface="Times New Roman" pitchFamily="18" charset="0"/>
              </a:rPr>
              <a:t>ie</a:t>
            </a:r>
            <a:r>
              <a:rPr lang="en-US" altLang="zh-TW" sz="2400" dirty="0">
                <a:solidFill>
                  <a:srgbClr val="0033CC"/>
                </a:solidFill>
                <a:latin typeface="Times New Roman" pitchFamily="18" charset="0"/>
              </a:rPr>
              <a:t>, if you had read permission on the file and write permission on the destination.)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71D396-2E76-41EC-8CCD-96FCB93715EC}"/>
              </a:ext>
            </a:extLst>
          </p:cNvPr>
          <p:cNvSpPr/>
          <p:nvPr/>
        </p:nvSpPr>
        <p:spPr bwMode="auto">
          <a:xfrm>
            <a:off x="4139952" y="908720"/>
            <a:ext cx="792088" cy="570384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4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Command Coordination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 sz="320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b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</a:b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(Command1’s failure means that we 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1EDC79-07C1-4CCC-8446-DDB9CBC43C4F}"/>
              </a:ext>
            </a:extLst>
          </p:cNvPr>
          <p:cNvSpPr/>
          <p:nvPr/>
        </p:nvSpPr>
        <p:spPr bwMode="auto">
          <a:xfrm>
            <a:off x="4139952" y="908720"/>
            <a:ext cx="792088" cy="570384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3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Command Coordination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 sz="320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458200" cy="4419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&amp;&amp;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was successful.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(Command1’s failure means that we know that the whole expression fails – without needing to evaluate command2. 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A0D5C8-1E8F-409F-A08D-E0BC8D5046E5}"/>
              </a:ext>
            </a:extLst>
          </p:cNvPr>
          <p:cNvSpPr/>
          <p:nvPr/>
        </p:nvSpPr>
        <p:spPr bwMode="auto">
          <a:xfrm>
            <a:off x="4139952" y="908720"/>
            <a:ext cx="792088" cy="570384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6649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Command Coordination </a:t>
            </a:r>
            <a:br>
              <a:rPr lang="en-US" altLang="zh-TW">
                <a:solidFill>
                  <a:srgbClr val="0033CC"/>
                </a:solidFill>
              </a:rPr>
            </a:br>
            <a:r>
              <a:rPr lang="en-US" altLang="zh-TW" sz="3200">
                <a:solidFill>
                  <a:srgbClr val="0033CC"/>
                </a:solidFill>
                <a:latin typeface="Lucida Grande" charset="0"/>
              </a:rPr>
              <a:t>;     &amp;&amp;     ||</a:t>
            </a:r>
            <a:r>
              <a:rPr lang="en-US" altLang="zh-TW" sz="3200">
                <a:solidFill>
                  <a:srgbClr val="222268"/>
                </a:solidFill>
                <a:latin typeface="Lucida Grande" charset="0"/>
              </a:rPr>
              <a:t> </a:t>
            </a:r>
            <a:endParaRPr lang="en-US" altLang="zh-TW" sz="200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686800" cy="4724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Times New Roman" pitchFamily="18" charset="0"/>
              </a:rPr>
              <a:t>command1 || command2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Command1 always executes, but command2 only executes if command1 failed. 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(Command1’s success means that we know that the whole </a:t>
            </a:r>
            <a:b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expression is true – without our needing to even evaluate command2.)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So:</a:t>
            </a:r>
            <a:endParaRPr lang="en-US" altLang="zh-TW" sz="1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High Tower Text" pitchFamily="18" charset="0"/>
              </a:rPr>
              <a:t>cp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file ~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000000"/>
                </a:solidFill>
                <a:latin typeface="High Tower Text" pitchFamily="18" charset="0"/>
              </a:rPr>
              <a:t>mycopy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2&gt;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dev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null || echo </a:t>
            </a:r>
            <a:r>
              <a:rPr lang="en-US" altLang="zh-TW" sz="2000" b="1" dirty="0">
                <a:latin typeface="High Tower Text" pitchFamily="18" charset="0"/>
              </a:rPr>
              <a:t>"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you don</a:t>
            </a:r>
            <a:r>
              <a:rPr lang="en-US" altLang="zh-TW" sz="2400" b="1" dirty="0">
                <a:latin typeface="High Tower Text" pitchFamily="18" charset="0"/>
              </a:rPr>
              <a:t>'</a:t>
            </a:r>
            <a:r>
              <a:rPr lang="en-US" altLang="zh-TW" sz="2400" dirty="0">
                <a:solidFill>
                  <a:srgbClr val="000000"/>
                </a:solidFill>
                <a:latin typeface="High Tower Text" pitchFamily="18" charset="0"/>
              </a:rPr>
              <a:t>t have permission</a:t>
            </a:r>
            <a:r>
              <a:rPr lang="en-US" altLang="zh-TW" sz="2000" b="1" dirty="0">
                <a:latin typeface="High Tower Text" pitchFamily="18" charset="0"/>
              </a:rPr>
              <a:t>"</a:t>
            </a:r>
            <a:endParaRPr lang="en-US" altLang="zh-TW" sz="24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0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Will only print the message if you were </a:t>
            </a:r>
            <a:r>
              <a:rPr lang="en-US" altLang="zh-TW" sz="2400" b="1" i="1" dirty="0">
                <a:solidFill>
                  <a:srgbClr val="000000"/>
                </a:solidFill>
                <a:latin typeface="Times New Roman" pitchFamily="18" charset="0"/>
              </a:rPr>
              <a:t>not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 able to copy.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5226732" y="951384"/>
            <a:ext cx="533400" cy="533400"/>
          </a:xfrm>
          <a:prstGeom prst="ellipse">
            <a:avLst/>
          </a:prstGeom>
          <a:noFill/>
          <a:ln>
            <a:solidFill>
              <a:srgbClr val="00FF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altLang="zh-TW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Notice that the precedence works the same for C: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937048"/>
            <a:ext cx="8363272" cy="199600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r>
              <a:rPr kumimoji="1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Console" panose="020B0609040504020204" pitchFamily="49" charset="0"/>
                <a:ea typeface="新細明體" charset="-120"/>
              </a:rPr>
              <a:t>%</a:t>
            </a: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 echo A || eco B &amp;&amp; echo C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% (echo A || eco B) &amp;&amp; echo C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C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%</a:t>
            </a: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 echo A || (eco B &amp;&amp; echo C)</a:t>
            </a: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A</a:t>
            </a:r>
          </a:p>
          <a:p>
            <a:pPr>
              <a:lnSpc>
                <a:spcPct val="80000"/>
              </a:lnSpc>
            </a:pPr>
            <a:r>
              <a:rPr lang="es-ES" dirty="0">
                <a:solidFill>
                  <a:schemeClr val="bg1"/>
                </a:solidFill>
                <a:latin typeface="Lucida Console" panose="020B0609040504020204" pitchFamily="49" charset="0"/>
              </a:rPr>
              <a:t>%</a:t>
            </a:r>
            <a:endParaRPr kumimoji="1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Console" panose="020B0609040504020204" pitchFamily="49" charset="0"/>
              <a:ea typeface="新細明體" charset="-12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83568" y="3367100"/>
            <a:ext cx="8003232" cy="998004"/>
            <a:chOff x="683568" y="2317172"/>
            <a:chExt cx="8003232" cy="998004"/>
          </a:xfrm>
        </p:grpSpPr>
        <p:sp>
          <p:nvSpPr>
            <p:cNvPr id="8" name="Flowchart: Alternate Process 7"/>
            <p:cNvSpPr/>
            <p:nvPr/>
          </p:nvSpPr>
          <p:spPr bwMode="auto">
            <a:xfrm>
              <a:off x="5518448" y="2317172"/>
              <a:ext cx="3168352" cy="998004"/>
            </a:xfrm>
            <a:prstGeom prst="flowChartAlternateProcess">
              <a:avLst/>
            </a:prstGeom>
            <a:solidFill>
              <a:srgbClr val="DDBA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latin typeface="Arial" charset="0"/>
                  <a:ea typeface="新細明體" charset="-120"/>
                </a:rPr>
                <a:t>But n</a:t>
              </a:r>
              <a:r>
                <a:rPr kumimoji="1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ow the printing of C is dependent on executing B (which doesn’t happen).</a:t>
              </a: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6" name="Straight Arrow Connector 15"/>
            <p:cNvCxnSpPr>
              <a:stCxn id="8" idx="1"/>
            </p:cNvCxnSpPr>
            <p:nvPr/>
          </p:nvCxnSpPr>
          <p:spPr bwMode="auto">
            <a:xfrm flipH="1" flipV="1">
              <a:off x="683568" y="2667104"/>
              <a:ext cx="4834880" cy="14907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DDBAE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 flipV="1">
              <a:off x="4355976" y="2317172"/>
              <a:ext cx="1265352" cy="22025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DDBAE4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683568" y="2317172"/>
            <a:ext cx="8003232" cy="998004"/>
            <a:chOff x="683568" y="2317172"/>
            <a:chExt cx="8003232" cy="998004"/>
          </a:xfrm>
        </p:grpSpPr>
        <p:sp>
          <p:nvSpPr>
            <p:cNvPr id="24" name="Flowchart: Alternate Process 23"/>
            <p:cNvSpPr/>
            <p:nvPr/>
          </p:nvSpPr>
          <p:spPr bwMode="auto">
            <a:xfrm>
              <a:off x="5518448" y="2317172"/>
              <a:ext cx="3168352" cy="998004"/>
            </a:xfrm>
            <a:prstGeom prst="flowChartAlternateProces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Notice that they both have no “B” output, because th</a:t>
              </a:r>
              <a:r>
                <a:rPr lang="en-US" b="0" dirty="0">
                  <a:latin typeface="Arial" charset="0"/>
                  <a:ea typeface="新細明體" charset="-120"/>
                </a:rPr>
                <a:t>at command never executes.</a:t>
              </a: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 bwMode="auto">
            <a:xfrm flipH="1">
              <a:off x="683568" y="3068960"/>
              <a:ext cx="49377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H="1">
              <a:off x="683568" y="2420888"/>
              <a:ext cx="49377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4355976" y="1865040"/>
            <a:ext cx="4330824" cy="843880"/>
            <a:chOff x="4355976" y="1865040"/>
            <a:chExt cx="4330824" cy="843880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5518448" y="1865040"/>
              <a:ext cx="3168352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So these</a:t>
              </a:r>
              <a:r>
                <a:rPr kumimoji="1" lang="en-US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2 are equivalent. </a:t>
              </a:r>
              <a:endParaRPr kumimoji="1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572000" y="2040294"/>
              <a:ext cx="1013927" cy="66862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H="1">
              <a:off x="4355976" y="2070956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20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16730" y="2288370"/>
            <a:ext cx="6811654" cy="411832"/>
            <a:chOff x="4355976" y="1865040"/>
            <a:chExt cx="6811654" cy="411832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5196646" y="1865040"/>
              <a:ext cx="597098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 current directory has a subdirectory named</a:t>
              </a:r>
              <a:r>
                <a:rPr kumimoji="1" lang="en-US" sz="2000" b="0" i="0" u="none" strike="noStrike" cap="none" spc="-4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“d1”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4355976" y="2070956"/>
              <a:ext cx="914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2" name="Straight Connector 11"/>
          <p:cNvCxnSpPr/>
          <p:nvPr/>
        </p:nvCxnSpPr>
        <p:spPr bwMode="auto">
          <a:xfrm>
            <a:off x="827584" y="26689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79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16730" y="2288370"/>
            <a:ext cx="6811654" cy="411832"/>
            <a:chOff x="4355976" y="1865040"/>
            <a:chExt cx="6811654" cy="411832"/>
          </a:xfrm>
        </p:grpSpPr>
        <p:sp>
          <p:nvSpPr>
            <p:cNvPr id="15" name="Flowchart: Alternate Process 14"/>
            <p:cNvSpPr/>
            <p:nvPr/>
          </p:nvSpPr>
          <p:spPr bwMode="auto">
            <a:xfrm>
              <a:off x="5196646" y="1865040"/>
              <a:ext cx="597098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 current directory has a subdirectory named</a:t>
              </a:r>
              <a:r>
                <a:rPr kumimoji="1" lang="en-US" sz="2000" b="0" i="0" u="none" strike="noStrike" cap="none" spc="-4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“d1”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4355976" y="2070956"/>
              <a:ext cx="9144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881026" y="356616"/>
            <a:ext cx="5262974" cy="4896544"/>
            <a:chOff x="4355976" y="-387424"/>
            <a:chExt cx="5262974" cy="4896544"/>
          </a:xfrm>
        </p:grpSpPr>
        <p:sp>
          <p:nvSpPr>
            <p:cNvPr id="13" name="Flowchart: Alternate Process 12"/>
            <p:cNvSpPr/>
            <p:nvPr/>
          </p:nvSpPr>
          <p:spPr bwMode="auto">
            <a:xfrm>
              <a:off x="4771377" y="-387424"/>
              <a:ext cx="4847573" cy="489654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en-US" sz="2200" dirty="0" err="1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p</a:t>
              </a:r>
              <a:r>
                <a:rPr kumimoji="1" lang="en-US" sz="2200" i="0" u="none" strike="noStrike" cap="none" normalizeH="0" baseline="0" dirty="0" err="1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wd</a:t>
              </a:r>
              <a:r>
                <a:rPr kumimoji="1" 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: </a:t>
              </a:r>
              <a:r>
                <a:rPr kumimoji="1" lang="en-US" sz="2200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</a:t>
              </a:r>
              <a:r>
                <a:rPr kumimoji="1" 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rints the path to the</a:t>
              </a:r>
              <a:r>
                <a:rPr kumimoji="1" lang="en-US" sz="2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200" i="0" u="sng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W</a:t>
              </a:r>
              <a:r>
                <a:rPr kumimoji="1" lang="en-US" sz="2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orking </a:t>
              </a:r>
              <a:r>
                <a:rPr kumimoji="1" lang="en-US" sz="2200" i="0" u="sng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</a:t>
              </a:r>
              <a:r>
                <a:rPr kumimoji="1" lang="en-US" sz="22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irectory.</a:t>
              </a:r>
            </a:p>
            <a:p>
              <a:pPr algn="just">
                <a:spcAft>
                  <a:spcPts val="300"/>
                </a:spcAft>
              </a:pPr>
              <a:r>
                <a:rPr lang="en-US" sz="2200" dirty="0" err="1">
                  <a:latin typeface="Arial" charset="0"/>
                  <a:ea typeface="新細明體" charset="-120"/>
                </a:rPr>
                <a:t>pwd</a:t>
              </a:r>
              <a:r>
                <a:rPr lang="en-US" sz="2200" dirty="0">
                  <a:latin typeface="Arial" charset="0"/>
                  <a:ea typeface="新細明體" charset="-120"/>
                </a:rPr>
                <a:t> </a:t>
              </a:r>
              <a:r>
                <a:rPr lang="en-US" sz="22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-P</a:t>
              </a:r>
              <a:r>
                <a:rPr lang="en-US" sz="2200" b="0" dirty="0">
                  <a:latin typeface="Arial" charset="0"/>
                  <a:ea typeface="新細明體" charset="-120"/>
                </a:rPr>
                <a:t>: This flag 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gives the unique </a:t>
              </a:r>
              <a:r>
                <a:rPr lang="en-US" altLang="zh-TW" sz="2200" u="sng" dirty="0">
                  <a:latin typeface="Arial" charset="0"/>
                  <a:ea typeface="新細明體" charset="-120"/>
                </a:rPr>
                <a:t>P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hysical</a:t>
              </a:r>
              <a:r>
                <a:rPr lang="en-US" altLang="zh-TW" sz="1100" b="0" dirty="0">
                  <a:latin typeface="Arial" charset="0"/>
                  <a:ea typeface="新細明體" charset="-120"/>
                </a:rPr>
                <a:t> 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path,</a:t>
              </a:r>
              <a:r>
                <a:rPr lang="en-US" altLang="zh-TW" sz="1100" b="0" dirty="0">
                  <a:latin typeface="Arial" charset="0"/>
                  <a:ea typeface="新細明體" charset="-120"/>
                </a:rPr>
                <a:t> 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by</a:t>
              </a:r>
              <a:r>
                <a:rPr lang="en-US" altLang="zh-TW" sz="1400" b="0" dirty="0">
                  <a:latin typeface="Arial" charset="0"/>
                  <a:ea typeface="新細明體" charset="-120"/>
                </a:rPr>
                <a:t> </a:t>
              </a:r>
              <a:r>
                <a:rPr lang="en-US" sz="2200" b="0" dirty="0">
                  <a:latin typeface="Arial" charset="0"/>
                  <a:ea typeface="新細明體" charset="-120"/>
                </a:rPr>
                <a:t>resolving symbolic links. (Otherwise, directory links might be in the path.)</a:t>
              </a:r>
              <a:endParaRPr kumimoji="1" lang="en-US" sz="2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  <a:p>
              <a:pPr algn="just">
                <a:spcAft>
                  <a:spcPts val="300"/>
                </a:spcAft>
              </a:pP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dirty="0" err="1">
                  <a:latin typeface="Arial" charset="0"/>
                  <a:ea typeface="新細明體" charset="-120"/>
                </a:rPr>
                <a:t>pwd</a:t>
              </a:r>
              <a:r>
                <a:rPr lang="en-US" altLang="zh-TW" sz="2200" dirty="0">
                  <a:latin typeface="Arial" charset="0"/>
                  <a:ea typeface="新細明體" charset="-120"/>
                </a:rPr>
                <a:t> -P</a:t>
              </a:r>
              <a:r>
                <a:rPr lang="en-US" altLang="zh-TW" sz="24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: These </a:t>
              </a:r>
              <a:r>
                <a:rPr lang="en-US" altLang="zh-TW" sz="2200" dirty="0">
                  <a:latin typeface="Arial" charset="0"/>
                  <a:ea typeface="新細明體" charset="-120"/>
                </a:rPr>
                <a:t>`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symbols put </a:t>
              </a:r>
              <a:r>
                <a:rPr lang="en-US" altLang="zh-TW" sz="2200" b="0" dirty="0" err="1">
                  <a:latin typeface="Arial" charset="0"/>
                  <a:ea typeface="新細明體" charset="-120"/>
                </a:rPr>
                <a:t>pwd’s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output to into </a:t>
              </a:r>
              <a:r>
                <a:rPr lang="en-US" altLang="zh-TW" sz="2200" b="0" dirty="0" err="1">
                  <a:latin typeface="Arial" charset="0"/>
                  <a:ea typeface="新細明體" charset="-120"/>
                </a:rPr>
                <a:t>basename’s</a:t>
              </a:r>
              <a:r>
                <a:rPr lang="en-US" altLang="zh-TW" sz="2200" b="0" dirty="0">
                  <a:latin typeface="Arial" charset="0"/>
                  <a:ea typeface="新細明體" charset="-120"/>
                </a:rPr>
                <a:t> argument list.</a:t>
              </a:r>
            </a:p>
            <a:p>
              <a:pPr marL="0" marR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en-US" sz="2200" dirty="0" err="1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b</a:t>
              </a:r>
              <a:r>
                <a:rPr lang="en-US" sz="2200" baseline="0" dirty="0" err="1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asename</a:t>
              </a:r>
              <a:r>
                <a:rPr lang="en-US" sz="2200" b="0" baseline="0" dirty="0">
                  <a:latin typeface="Arial" charset="0"/>
                  <a:ea typeface="新細明體" charset="-120"/>
                </a:rPr>
                <a:t>: This</a:t>
              </a:r>
              <a:r>
                <a:rPr lang="en-US" sz="2200" b="0" dirty="0">
                  <a:latin typeface="Arial" charset="0"/>
                  <a:ea typeface="新細明體" charset="-120"/>
                </a:rPr>
                <a:t> simply prints the final directory in a path that is supplied to it on the command line.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355976" y="2070956"/>
              <a:ext cx="618966" cy="135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20" name="Straight Connector 19"/>
          <p:cNvCxnSpPr/>
          <p:nvPr/>
        </p:nvCxnSpPr>
        <p:spPr bwMode="auto">
          <a:xfrm>
            <a:off x="3767328" y="2688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4697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spc="-170" dirty="0">
                <a:solidFill>
                  <a:srgbClr val="FF33CC"/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dirty="0">
              <a:solidFill>
                <a:srgbClr val="FF33CC"/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7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echo A||(echo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33569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5784696" y="2945160"/>
            <a:ext cx="3359304" cy="411832"/>
            <a:chOff x="5191680" y="1865040"/>
            <a:chExt cx="3359304" cy="411832"/>
          </a:xfrm>
        </p:grpSpPr>
        <p:sp>
          <p:nvSpPr>
            <p:cNvPr id="10" name="Flowchart: Alternate Process 9"/>
            <p:cNvSpPr/>
            <p:nvPr/>
          </p:nvSpPr>
          <p:spPr bwMode="auto">
            <a:xfrm>
              <a:off x="5518448" y="1865040"/>
              <a:ext cx="3032536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current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directory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name</a:t>
              </a:r>
              <a:r>
                <a:rPr kumimoji="1" lang="en-US" sz="2000" b="0" i="0" u="none" strike="noStrike" cap="none" spc="-2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5191680" y="2070956"/>
              <a:ext cx="356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330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eco A|| (echo B &amp;&amp; cd d1 &amp;&amp;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400506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971600" y="3665240"/>
            <a:ext cx="5581600" cy="699864"/>
            <a:chOff x="3751520" y="1865040"/>
            <a:chExt cx="5581600" cy="699864"/>
          </a:xfrm>
        </p:grpSpPr>
        <p:sp>
          <p:nvSpPr>
            <p:cNvPr id="14" name="Flowchart: Alternate Process 13"/>
            <p:cNvSpPr/>
            <p:nvPr/>
          </p:nvSpPr>
          <p:spPr bwMode="auto">
            <a:xfrm>
              <a:off x="4903648" y="1865040"/>
              <a:ext cx="4429472" cy="69986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Since the echo A worked, none of the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stuff inside the parentheses executed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>
              <a:off x="3751520" y="2204864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5784696" y="2945160"/>
            <a:ext cx="3359304" cy="411832"/>
            <a:chOff x="5191680" y="1865040"/>
            <a:chExt cx="3359304" cy="411832"/>
          </a:xfrm>
        </p:grpSpPr>
        <p:sp>
          <p:nvSpPr>
            <p:cNvPr id="18" name="Flowchart: Alternate Process 17"/>
            <p:cNvSpPr/>
            <p:nvPr/>
          </p:nvSpPr>
          <p:spPr bwMode="auto">
            <a:xfrm>
              <a:off x="5518448" y="1865040"/>
              <a:ext cx="3032536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Our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current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directory</a:t>
              </a:r>
              <a:r>
                <a:rPr kumimoji="1" lang="en-US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2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name</a:t>
              </a:r>
              <a:r>
                <a:rPr kumimoji="1" lang="en-US" sz="2000" b="0" i="0" u="none" strike="noStrike" cap="none" spc="-2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endParaRPr kumimoji="1" lang="en-US" sz="2000" b="0" i="0" u="none" strike="noStrike" cap="none" spc="-20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H="1">
              <a:off x="5191680" y="2070956"/>
              <a:ext cx="35661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3579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533320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5473936" y="4293096"/>
            <a:ext cx="2563651" cy="411832"/>
            <a:chOff x="4355976" y="1861084"/>
            <a:chExt cx="2563651" cy="411832"/>
          </a:xfrm>
        </p:grpSpPr>
        <p:sp>
          <p:nvSpPr>
            <p:cNvPr id="21" name="Flowchart: Alternate Process 20"/>
            <p:cNvSpPr/>
            <p:nvPr/>
          </p:nvSpPr>
          <p:spPr bwMode="auto">
            <a:xfrm>
              <a:off x="5047419" y="1861084"/>
              <a:ext cx="1872208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The eco failed.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4355976" y="2070956"/>
              <a:ext cx="8229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827584" y="4611452"/>
            <a:ext cx="7210002" cy="411832"/>
            <a:chOff x="4355976" y="1861084"/>
            <a:chExt cx="7210002" cy="411832"/>
          </a:xfrm>
        </p:grpSpPr>
        <p:sp>
          <p:nvSpPr>
            <p:cNvPr id="27" name="Flowchart: Alternate Process 26"/>
            <p:cNvSpPr/>
            <p:nvPr/>
          </p:nvSpPr>
          <p:spPr bwMode="auto">
            <a:xfrm>
              <a:off x="6012159" y="1861084"/>
              <a:ext cx="5553819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So all the stuff inside the parenthese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s executed</a:t>
              </a: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flipH="1">
              <a:off x="4355976" y="2070956"/>
              <a:ext cx="17373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827584" y="4961384"/>
            <a:ext cx="7210002" cy="411832"/>
            <a:chOff x="4355976" y="1861084"/>
            <a:chExt cx="7210002" cy="411832"/>
          </a:xfrm>
        </p:grpSpPr>
        <p:sp>
          <p:nvSpPr>
            <p:cNvPr id="25" name="Flowchart: Alternate Process 24"/>
            <p:cNvSpPr/>
            <p:nvPr/>
          </p:nvSpPr>
          <p:spPr bwMode="auto">
            <a:xfrm>
              <a:off x="6382544" y="1861084"/>
              <a:ext cx="518343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Including the command to change directory.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 bwMode="auto">
            <a:xfrm flipH="1">
              <a:off x="4355976" y="2070956"/>
              <a:ext cx="21031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8" name="Straight Connector 17"/>
          <p:cNvCxnSpPr/>
          <p:nvPr/>
        </p:nvCxnSpPr>
        <p:spPr bwMode="auto">
          <a:xfrm>
            <a:off x="8686800" y="4038600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71600" y="3665240"/>
            <a:ext cx="5581600" cy="699864"/>
            <a:chOff x="3751520" y="1865040"/>
            <a:chExt cx="5581600" cy="699864"/>
          </a:xfrm>
        </p:grpSpPr>
        <p:sp>
          <p:nvSpPr>
            <p:cNvPr id="29" name="Flowchart: Alternate Process 28"/>
            <p:cNvSpPr/>
            <p:nvPr/>
          </p:nvSpPr>
          <p:spPr bwMode="auto">
            <a:xfrm>
              <a:off x="4903648" y="1865040"/>
              <a:ext cx="4429472" cy="699864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Since the echo A worked, none of the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stuff inside the parentheses executed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H="1">
              <a:off x="3751520" y="2204864"/>
              <a:ext cx="11887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771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602128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473936" y="4293096"/>
            <a:ext cx="2563651" cy="411832"/>
            <a:chOff x="4355976" y="1861084"/>
            <a:chExt cx="2563651" cy="411832"/>
          </a:xfrm>
        </p:grpSpPr>
        <p:sp>
          <p:nvSpPr>
            <p:cNvPr id="13" name="Flowchart: Alternate Process 12"/>
            <p:cNvSpPr/>
            <p:nvPr/>
          </p:nvSpPr>
          <p:spPr bwMode="auto">
            <a:xfrm>
              <a:off x="5047419" y="1861084"/>
              <a:ext cx="1872208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The eco failed.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>
              <a:off x="4355976" y="2070956"/>
              <a:ext cx="8229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/>
          <p:cNvGrpSpPr/>
          <p:nvPr/>
        </p:nvGrpSpPr>
        <p:grpSpPr>
          <a:xfrm>
            <a:off x="827584" y="4611452"/>
            <a:ext cx="7210002" cy="411832"/>
            <a:chOff x="4355976" y="1861084"/>
            <a:chExt cx="7210002" cy="411832"/>
          </a:xfrm>
        </p:grpSpPr>
        <p:sp>
          <p:nvSpPr>
            <p:cNvPr id="17" name="Flowchart: Alternate Process 16"/>
            <p:cNvSpPr/>
            <p:nvPr/>
          </p:nvSpPr>
          <p:spPr bwMode="auto">
            <a:xfrm>
              <a:off x="6012159" y="1861084"/>
              <a:ext cx="5553819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So all the stuff inside the parenthese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s executed</a:t>
              </a: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355976" y="2070956"/>
              <a:ext cx="173736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827584" y="4961384"/>
            <a:ext cx="7210002" cy="411832"/>
            <a:chOff x="4355976" y="1861084"/>
            <a:chExt cx="7210002" cy="411832"/>
          </a:xfrm>
        </p:grpSpPr>
        <p:sp>
          <p:nvSpPr>
            <p:cNvPr id="21" name="Flowchart: Alternate Process 20"/>
            <p:cNvSpPr/>
            <p:nvPr/>
          </p:nvSpPr>
          <p:spPr bwMode="auto">
            <a:xfrm>
              <a:off x="6382544" y="1861084"/>
              <a:ext cx="5183434" cy="411832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Including the command to change directory.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H="1">
              <a:off x="4355976" y="2070956"/>
              <a:ext cx="210312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2854154" y="1066800"/>
            <a:ext cx="4742182" cy="4640729"/>
            <a:chOff x="4439471" y="133772"/>
            <a:chExt cx="4742182" cy="4640729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6013301" y="133772"/>
              <a:ext cx="3168352" cy="2734725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Now,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finally, we can see the problem: the effect of cd did not persist beyond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the</a:t>
              </a:r>
              <a:r>
                <a:rPr kumimoji="1" lang="en-US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closing</a:t>
              </a:r>
              <a:r>
                <a:rPr kumimoji="1" lang="en-US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parenthesi</a:t>
              </a:r>
              <a:r>
                <a:rPr kumimoji="1" lang="en-US" sz="2000" b="0" i="0" u="none" strike="noStrike" cap="none" spc="-20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,</a:t>
              </a:r>
              <a:r>
                <a:rPr kumimoji="1" lang="en-US" sz="16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“)</a:t>
              </a:r>
              <a:r>
                <a:rPr kumimoji="1" lang="en-US" sz="2000" b="0" i="0" u="none" strike="noStrike" cap="none" spc="-20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”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Instead, 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it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reverted back to the directory we 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were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 before we encountered the open parenthesis, “(”. 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439471" y="2724572"/>
              <a:ext cx="1717846" cy="20499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9400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16424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So, what does it all mean? It means that we will have to be careful to not change directories inside of parentheses.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Or, at least to understand that such a directory change will not persist.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altLang="zh-TW" sz="1400" dirty="0">
              <a:solidFill>
                <a:srgbClr val="FF0000"/>
              </a:solidFill>
              <a:latin typeface="Times New Roman" pitchFamily="18" charset="0"/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Other things are allowed however, because their effects persist beyond the closing parenthesis. </a:t>
            </a:r>
            <a:r>
              <a:rPr lang="en-US" altLang="zh-TW" dirty="0" err="1">
                <a:solidFill>
                  <a:srgbClr val="FF0000"/>
                </a:solidFill>
                <a:latin typeface="Times New Roman" pitchFamily="18" charset="0"/>
              </a:rPr>
              <a:t>Eg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Printing things to the screen.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Moving files between directories.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0584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7200" y="1937048"/>
            <a:ext cx="8363272" cy="451628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ls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echo A||(echo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A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eco A|| (echo B &amp;&amp; cd d1 &amp;&amp;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-P`)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-bash: eco: command not found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d1</a:t>
            </a: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 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basename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`</a:t>
            </a:r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pwd</a:t>
            </a:r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 –P`</a:t>
            </a:r>
          </a:p>
          <a:p>
            <a:r>
              <a:rPr lang="en-US" sz="2200" b="0" dirty="0" err="1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ExampleofParenthesesSideEffects</a:t>
            </a:r>
            <a:endParaRPr lang="en-US" sz="2200" b="0" dirty="0">
              <a:solidFill>
                <a:schemeClr val="bg1"/>
              </a:solidFill>
              <a:latin typeface="Lucida Console" panose="020B0609040504020204" pitchFamily="49" charset="0"/>
              <a:ea typeface="新細明體" charset="-120"/>
            </a:endParaRPr>
          </a:p>
          <a:p>
            <a:r>
              <a:rPr lang="en-US" sz="2200" b="0" dirty="0">
                <a:solidFill>
                  <a:schemeClr val="bg1"/>
                </a:solidFill>
                <a:latin typeface="Lucida Console" panose="020B0609040504020204" pitchFamily="49" charset="0"/>
                <a:ea typeface="新細明體" charset="-120"/>
              </a:rPr>
              <a:t>%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Command Coordination </a:t>
            </a:r>
            <a:br>
              <a:rPr lang="en-US" altLang="zh-TW" dirty="0">
                <a:solidFill>
                  <a:srgbClr val="0033CC"/>
                </a:solidFill>
              </a:rPr>
            </a:br>
            <a:r>
              <a:rPr lang="en-US" altLang="zh-TW" sz="3200" dirty="0">
                <a:solidFill>
                  <a:srgbClr val="0033CC"/>
                </a:solidFill>
                <a:latin typeface="Lucida Grande" charset="0"/>
              </a:rPr>
              <a:t>A note on parentheses</a:t>
            </a:r>
            <a:endParaRPr lang="en-US" altLang="zh-TW" sz="2000" dirty="0">
              <a:solidFill>
                <a:srgbClr val="222268"/>
              </a:solidFill>
              <a:latin typeface="Lucida Grande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784"/>
            <a:ext cx="8686800" cy="380256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1600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Times New Roman" pitchFamily="18" charset="0"/>
              </a:rPr>
              <a:t>But there is a problem. Consider: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7584" y="602128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2854154" y="1066800"/>
            <a:ext cx="4742182" cy="4640729"/>
            <a:chOff x="4439471" y="133772"/>
            <a:chExt cx="4742182" cy="4640729"/>
          </a:xfrm>
        </p:grpSpPr>
        <p:sp>
          <p:nvSpPr>
            <p:cNvPr id="3" name="Flowchart: Alternate Process 2"/>
            <p:cNvSpPr/>
            <p:nvPr/>
          </p:nvSpPr>
          <p:spPr bwMode="auto">
            <a:xfrm>
              <a:off x="6013301" y="133772"/>
              <a:ext cx="3168352" cy="2734725"/>
            </a:xfrm>
            <a:prstGeom prst="flowChartAlternateProcess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Now,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finally, we can see the problem: the effect of cd did not persist beyond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the</a:t>
              </a:r>
              <a:r>
                <a:rPr kumimoji="1" lang="en-US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closing</a:t>
              </a:r>
              <a:r>
                <a:rPr kumimoji="1" lang="en-US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parenthesi</a:t>
              </a:r>
              <a:r>
                <a:rPr kumimoji="1" lang="en-US" sz="2000" b="0" i="0" u="none" strike="noStrike" cap="none" spc="-20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,</a:t>
              </a:r>
              <a:r>
                <a:rPr kumimoji="1" lang="en-US" sz="16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“)</a:t>
              </a:r>
              <a:r>
                <a:rPr kumimoji="1" lang="en-US" sz="2000" b="0" i="0" u="none" strike="noStrike" cap="none" spc="-20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”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 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Instead, 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it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reverted back to the directory we </a:t>
              </a:r>
              <a:r>
                <a:rPr lang="en-US" sz="2000" b="0" dirty="0">
                  <a:latin typeface="Arial" charset="0"/>
                  <a:ea typeface="新細明體" charset="-120"/>
                </a:rPr>
                <a:t>were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in before we encountered the open parenthesis, “(”. 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H="1">
              <a:off x="4439471" y="2724572"/>
              <a:ext cx="1717846" cy="204992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0" y="-8021"/>
            <a:ext cx="4724400" cy="1684421"/>
          </a:xfrm>
          <a:prstGeom prst="wedgeRoundRectCallout">
            <a:avLst>
              <a:gd name="adj1" fmla="val 63749"/>
              <a:gd name="adj2" fmla="val 94508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0033CC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800" dirty="0"/>
              <a:t>Scripts have the same problem.</a:t>
            </a:r>
            <a:br>
              <a:rPr lang="en-US" altLang="zh-TW" sz="2800" dirty="0"/>
            </a:br>
            <a:r>
              <a:rPr lang="en-US" altLang="zh-TW" sz="2800" dirty="0"/>
              <a:t>For scripts, however, there is a</a:t>
            </a:r>
            <a:br>
              <a:rPr lang="en-US" altLang="zh-TW" sz="2800" dirty="0"/>
            </a:br>
            <a:r>
              <a:rPr lang="en-US" altLang="zh-TW" sz="2800" dirty="0"/>
              <a:t>solution: the </a:t>
            </a:r>
            <a:r>
              <a:rPr lang="en-US" altLang="zh-TW" sz="2800" dirty="0">
                <a:solidFill>
                  <a:srgbClr val="0033CC"/>
                </a:solidFill>
              </a:rPr>
              <a:t>source </a:t>
            </a:r>
            <a:r>
              <a:rPr lang="en-US" altLang="zh-TW" sz="2800" dirty="0"/>
              <a:t>command…</a:t>
            </a:r>
          </a:p>
        </p:txBody>
      </p:sp>
    </p:spTree>
    <p:extLst>
      <p:ext uri="{BB962C8B-B14F-4D97-AF65-F5344CB8AC3E}">
        <p14:creationId xmlns:p14="http://schemas.microsoft.com/office/powerpoint/2010/main" val="2793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533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3429000" y="762000"/>
            <a:ext cx="3429000" cy="533400"/>
          </a:xfrm>
          <a:prstGeom prst="wedgeRoundRectCallout">
            <a:avLst>
              <a:gd name="adj1" fmla="val -78158"/>
              <a:gd name="adj2" fmla="val 7034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What are these scripts?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429000" y="1143000"/>
            <a:ext cx="3429000" cy="533400"/>
          </a:xfrm>
          <a:prstGeom prst="wedgeRoundRectCallout">
            <a:avLst>
              <a:gd name="adj1" fmla="val -67248"/>
              <a:gd name="adj2" fmla="val 6722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We’ll look at one of them.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352800" y="1828800"/>
            <a:ext cx="3429000" cy="381000"/>
          </a:xfrm>
          <a:prstGeom prst="wedgeRoundRectCallout">
            <a:avLst>
              <a:gd name="adj1" fmla="val -103854"/>
              <a:gd name="adj2" fmla="val 3169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It runs ls,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52800" y="2209800"/>
            <a:ext cx="3429000" cy="381000"/>
          </a:xfrm>
          <a:prstGeom prst="wedgeRoundRectCallout">
            <a:avLst>
              <a:gd name="adj1" fmla="val -68460"/>
              <a:gd name="adj2" fmla="val -321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Removes itself,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352800" y="2545080"/>
            <a:ext cx="3429000" cy="381000"/>
          </a:xfrm>
          <a:prstGeom prst="wedgeRoundRectCallout">
            <a:avLst>
              <a:gd name="adj1" fmla="val -102884"/>
              <a:gd name="adj2" fmla="val -97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And runs ls again. 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4343400" y="2971800"/>
            <a:ext cx="3429000" cy="381000"/>
          </a:xfrm>
          <a:prstGeom prst="wedgeRoundRectCallout">
            <a:avLst>
              <a:gd name="adj1" fmla="val -97066"/>
              <a:gd name="adj2" fmla="val -272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We’ll run it without source. </a:t>
            </a: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4343400" y="3429000"/>
            <a:ext cx="3429000" cy="1447800"/>
          </a:xfrm>
          <a:prstGeom prst="wedgeRoundRectCallout">
            <a:avLst>
              <a:gd name="adj1" fmla="val -84946"/>
              <a:gd name="adj2" fmla="val -3594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The file is gone. And that is a permanent change, </a:t>
            </a:r>
            <a:r>
              <a:rPr lang="en-US" altLang="zh-TW" sz="2400" dirty="0">
                <a:solidFill>
                  <a:srgbClr val="FF0000"/>
                </a:solidFill>
              </a:rPr>
              <a:t>even though </a:t>
            </a:r>
            <a:r>
              <a:rPr lang="en-US" altLang="zh-TW" sz="2400" dirty="0"/>
              <a:t>we did </a:t>
            </a:r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en-US" altLang="zh-TW" sz="2400" dirty="0"/>
              <a:t> use</a:t>
            </a:r>
            <a:r>
              <a:rPr lang="en-US" altLang="zh-TW" sz="2400" dirty="0">
                <a:solidFill>
                  <a:srgbClr val="0033CC"/>
                </a:solidFill>
              </a:rPr>
              <a:t> source</a:t>
            </a:r>
            <a:r>
              <a:rPr lang="en-US" altLang="zh-TW" sz="2400" dirty="0"/>
              <a:t>.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886200" y="3124200"/>
            <a:ext cx="3429000" cy="533400"/>
          </a:xfrm>
          <a:prstGeom prst="wedgeRoundRectCallout">
            <a:avLst>
              <a:gd name="adj1" fmla="val -78158"/>
              <a:gd name="adj2" fmla="val 7034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What is the other script?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3886200" y="3931920"/>
            <a:ext cx="3429000" cy="381000"/>
          </a:xfrm>
          <a:prstGeom prst="wedgeRoundRectCallout">
            <a:avLst>
              <a:gd name="adj1" fmla="val -67975"/>
              <a:gd name="adj2" fmla="val 229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It runs </a:t>
            </a:r>
            <a:r>
              <a:rPr lang="en-US" altLang="zh-TW" sz="2400" dirty="0" err="1"/>
              <a:t>pwd</a:t>
            </a:r>
            <a:r>
              <a:rPr lang="en-US" altLang="zh-TW" sz="2400" dirty="0"/>
              <a:t>,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886200" y="4312920"/>
            <a:ext cx="3429000" cy="381000"/>
          </a:xfrm>
          <a:prstGeom prst="wedgeRoundRectCallout">
            <a:avLst>
              <a:gd name="adj1" fmla="val -90278"/>
              <a:gd name="adj2" fmla="val -976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Changes the directory,</a:t>
            </a: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3886200" y="4648200"/>
            <a:ext cx="3429000" cy="381000"/>
          </a:xfrm>
          <a:prstGeom prst="wedgeRoundRectCallout">
            <a:avLst>
              <a:gd name="adj1" fmla="val -67975"/>
              <a:gd name="adj2" fmla="val -1412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And runs </a:t>
            </a:r>
            <a:r>
              <a:rPr lang="en-US" altLang="zh-TW" sz="2400" dirty="0" err="1"/>
              <a:t>pwd</a:t>
            </a:r>
            <a:r>
              <a:rPr lang="en-US" altLang="zh-TW" sz="2400" dirty="0"/>
              <a:t> again. 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3886200" y="5257800"/>
            <a:ext cx="4038600" cy="457200"/>
          </a:xfrm>
          <a:prstGeom prst="wedgeRoundRectCallout">
            <a:avLst>
              <a:gd name="adj1" fmla="val -95026"/>
              <a:gd name="adj2" fmla="val 32782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Yes, the directory has changed. 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3886200" y="5715000"/>
            <a:ext cx="4038600" cy="457200"/>
          </a:xfrm>
          <a:prstGeom prst="wedgeRoundRectCallout">
            <a:avLst>
              <a:gd name="adj1" fmla="val -58182"/>
              <a:gd name="adj2" fmla="val 914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But did that change </a:t>
            </a:r>
            <a:r>
              <a:rPr lang="en-US" altLang="zh-TW" sz="2400" i="1" dirty="0"/>
              <a:t>persist</a:t>
            </a:r>
            <a:r>
              <a:rPr lang="en-US" altLang="zh-TW" sz="2400" dirty="0"/>
              <a:t>? 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886200" y="5410200"/>
            <a:ext cx="4038600" cy="838200"/>
          </a:xfrm>
          <a:prstGeom prst="wedgeRoundRectCallout">
            <a:avLst>
              <a:gd name="adj1" fmla="val -91527"/>
              <a:gd name="adj2" fmla="val 6749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To make the change persist, we need to run it using </a:t>
            </a:r>
            <a:r>
              <a:rPr lang="en-US" altLang="zh-TW" sz="2400" dirty="0">
                <a:solidFill>
                  <a:srgbClr val="00B0F0"/>
                </a:solidFill>
              </a:rPr>
              <a:t>source</a:t>
            </a:r>
            <a:r>
              <a:rPr lang="en-US" altLang="zh-TW" sz="2400" dirty="0"/>
              <a:t>.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3886200" y="6172200"/>
            <a:ext cx="4038600" cy="457200"/>
          </a:xfrm>
          <a:prstGeom prst="wedgeRoundRectCallout">
            <a:avLst>
              <a:gd name="adj1" fmla="val -103671"/>
              <a:gd name="adj2" fmla="val -4176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TW" sz="2400" dirty="0"/>
              <a:t>No, it did </a:t>
            </a:r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en-US" altLang="zh-TW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2753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7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7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7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7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7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7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7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7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471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71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471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471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471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471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471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8" dur="500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0" grpId="0" animBg="1"/>
      <p:bldP spid="20" grpId="1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59541"/>
      </p:ext>
    </p:extLst>
  </p:cSld>
  <p:clrMapOvr>
    <a:masterClrMapping/>
  </p:clrMapOvr>
  <p:transition advClick="0" advTm="200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93551"/>
      </p:ext>
    </p:extLst>
  </p:cSld>
  <p:clrMapOvr>
    <a:masterClrMapping/>
  </p:clrMapOvr>
  <p:transition advClick="0" advTm="200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00B0F0"/>
                </a:solidFill>
                <a:latin typeface="High Tower Text" pitchFamily="18" charset="0"/>
              </a:rPr>
              <a:t>source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43000" y="632460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667000" y="5638800"/>
            <a:ext cx="2460567" cy="685800"/>
          </a:xfrm>
          <a:prstGeom prst="wedgeRoundRectCallout">
            <a:avLst>
              <a:gd name="adj1" fmla="val -76120"/>
              <a:gd name="adj2" fmla="val 3896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Yes, the directory has changed. 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105400" y="5638800"/>
            <a:ext cx="2819400" cy="685800"/>
          </a:xfrm>
          <a:prstGeom prst="wedgeRoundRectCallout">
            <a:avLst>
              <a:gd name="adj1" fmla="val -158966"/>
              <a:gd name="adj2" fmla="val -17231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But we already knew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/>
              <a:t>the script could do that. 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343400" y="6332913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But did the change persist?</a:t>
            </a:r>
          </a:p>
        </p:txBody>
      </p:sp>
    </p:spTree>
    <p:extLst>
      <p:ext uri="{BB962C8B-B14F-4D97-AF65-F5344CB8AC3E}">
        <p14:creationId xmlns:p14="http://schemas.microsoft.com/office/powerpoint/2010/main" val="4096763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710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081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rm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f </a:t>
            </a:r>
            <a:r>
              <a:rPr lang="en-US" altLang="zh-TW" sz="2400" dirty="0" err="1">
                <a:solidFill>
                  <a:srgbClr val="FF0000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rgbClr val="FF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source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343400" y="6096000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But did the change persist?</a:t>
            </a:r>
          </a:p>
        </p:txBody>
      </p:sp>
    </p:spTree>
    <p:extLst>
      <p:ext uri="{BB962C8B-B14F-4D97-AF65-F5344CB8AC3E}">
        <p14:creationId xmlns:p14="http://schemas.microsoft.com/office/powerpoint/2010/main" val="1959013878"/>
      </p:ext>
    </p:extLst>
  </p:cSld>
  <p:clrMapOvr>
    <a:masterClrMapping/>
  </p:clrMapOvr>
  <p:transition advClick="0" advTm="200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ls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scriptA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scriptA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scriptB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FF00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0000"/>
                </a:solidFill>
                <a:latin typeface="High Tower Text" pitchFamily="18" charset="0"/>
              </a:rPr>
              <a:t>cd 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rgbClr val="FF99CC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./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High Tower Text" pitchFamily="18" charset="0"/>
              </a:rPr>
              <a:t>source ./</a:t>
            </a:r>
            <a:r>
              <a:rPr lang="en-US" altLang="zh-TW" sz="2400" dirty="0" err="1">
                <a:solidFill>
                  <a:srgbClr val="FFFFFF"/>
                </a:solidFill>
                <a:latin typeface="High Tower Text" pitchFamily="18" charset="0"/>
              </a:rPr>
              <a:t>scriptB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test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basename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`</a:t>
            </a:r>
            <a:r>
              <a:rPr lang="en-US" altLang="zh-TW" sz="2400" dirty="0" err="1">
                <a:solidFill>
                  <a:schemeClr val="bg1"/>
                </a:solidFill>
                <a:latin typeface="High Tower Text" pitchFamily="18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`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FF99CC"/>
                </a:solidFill>
                <a:latin typeface="High Tower Text" pitchFamily="18" charset="0"/>
              </a:rPr>
              <a:t>subdir</a:t>
            </a:r>
          </a:p>
          <a:p>
            <a:pPr marL="342900" lvl="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Arial" charset="0"/>
              </a:rPr>
              <a:t>%</a:t>
            </a:r>
            <a:r>
              <a:rPr lang="en-US" altLang="zh-TW" sz="2000" dirty="0">
                <a:solidFill>
                  <a:srgbClr val="FFFFFF"/>
                </a:solidFill>
                <a:latin typeface="Arial" charset="0"/>
              </a:rPr>
              <a:t> </a:t>
            </a:r>
            <a:endParaRPr lang="en-US" altLang="zh-TW" sz="2400" dirty="0">
              <a:solidFill>
                <a:srgbClr val="FFFFFF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Make changes persist with </a:t>
            </a:r>
            <a:r>
              <a:rPr lang="en-US" altLang="zh-TW" sz="5400" b="1" dirty="0">
                <a:solidFill>
                  <a:srgbClr val="0033CC"/>
                </a:solidFill>
                <a:latin typeface="High Tower Text" pitchFamily="18" charset="0"/>
              </a:rPr>
              <a:t>source</a:t>
            </a:r>
            <a:r>
              <a:rPr lang="en-US" altLang="zh-TW" sz="4000" dirty="0">
                <a:solidFill>
                  <a:srgbClr val="0033CC"/>
                </a:solidFill>
              </a:rPr>
              <a:t>: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4343400" y="5791200"/>
            <a:ext cx="3581400" cy="533400"/>
          </a:xfrm>
          <a:prstGeom prst="wedgeRoundRectCallout">
            <a:avLst>
              <a:gd name="adj1" fmla="val -70695"/>
              <a:gd name="adj2" fmla="val -1661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But did the change persist?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343400" y="6332913"/>
            <a:ext cx="3581400" cy="533400"/>
          </a:xfrm>
          <a:prstGeom prst="wedgeRoundRectCallout">
            <a:avLst>
              <a:gd name="adj1" fmla="val -112010"/>
              <a:gd name="adj2" fmla="val -6181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Yes it </a:t>
            </a:r>
            <a:r>
              <a:rPr lang="en-US" altLang="zh-TW" sz="2400" dirty="0">
                <a:solidFill>
                  <a:srgbClr val="FF99CC"/>
                </a:solidFill>
              </a:rPr>
              <a:t>did</a:t>
            </a:r>
            <a:r>
              <a:rPr lang="en-US" altLang="zh-TW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7220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229600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Ctrl-K = 	Cut everything on the command-		line beyond the cursor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Ctrl-Y = 	Paste onto the command line at the 		cursor position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Ctrl-A = 	Move cursor to the front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Ctrl-E = 	Move cursor to the end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Ctrl-C = 	Kill the currently-running command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TAB   = 	Filename completion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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or Ctrl-P = Reshow the previous command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panose="05050102010706020507" pitchFamily="18" charset="2"/>
              </a:rPr>
              <a:t>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or Ctrl-N</a:t>
            </a:r>
            <a:r>
              <a:rPr lang="en-US" altLang="zh-TW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= Reshow the next command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at the </a:t>
            </a:r>
            <a:r>
              <a:rPr lang="en-US" altLang="zh-TW" sz="4400" b="0" dirty="0">
                <a:solidFill>
                  <a:srgbClr val="CC3300"/>
                </a:solidFill>
                <a:latin typeface="Arial" pitchFamily="34" charset="0"/>
                <a:cs typeface="+mn-cs"/>
              </a:rPr>
              <a:t>command prompt</a:t>
            </a:r>
            <a:endParaRPr lang="en-US" altLang="zh-TW" sz="4400" b="0" dirty="0">
              <a:solidFill>
                <a:srgbClr val="0070C0"/>
              </a:solidFill>
              <a:latin typeface="Arial" pitchFamily="34" charset="0"/>
              <a:cs typeface="+mn-cs"/>
            </a:endParaRPr>
          </a:p>
          <a:p>
            <a:pPr algn="ctr">
              <a:defRPr/>
            </a:pPr>
            <a:r>
              <a:rPr lang="en-US" altLang="zh-TW" dirty="0">
                <a:solidFill>
                  <a:srgbClr val="FF0000"/>
                </a:solidFill>
                <a:latin typeface="Arial" pitchFamily="34" charset="0"/>
                <a:cs typeface="+mn-cs"/>
              </a:rPr>
              <a:t>(Most of the same keys work in the </a:t>
            </a:r>
            <a:r>
              <a:rPr lang="en-US" altLang="zh-TW" dirty="0" err="1">
                <a:solidFill>
                  <a:srgbClr val="FF0000"/>
                </a:solidFill>
                <a:latin typeface="Arial" pitchFamily="34" charset="0"/>
                <a:cs typeface="+mn-cs"/>
              </a:rPr>
              <a:t>emacs</a:t>
            </a:r>
            <a:r>
              <a:rPr lang="en-US" altLang="zh-TW" dirty="0">
                <a:solidFill>
                  <a:srgbClr val="FF0000"/>
                </a:solidFill>
                <a:latin typeface="Arial" pitchFamily="34" charset="0"/>
                <a:cs typeface="+mn-cs"/>
              </a:rPr>
              <a:t> editor!)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5181600" y="5867424"/>
            <a:ext cx="3962400" cy="990600"/>
          </a:xfrm>
          <a:prstGeom prst="wedgeRectCallout">
            <a:avLst>
              <a:gd name="adj1" fmla="val 49798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 will not test you on these. But they are helpful.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87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905000"/>
            <a:ext cx="8229600" cy="4953024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Ctrl-K = 	Cut everything on the command-		line beyond the cursor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Ctrl-Y = 	Paste onto the command line at the 		cursor position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Ctrl-A = 	Move cursor to the front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Ctrl-E = 	Move cursor to the end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Ctrl-G =	Kill the current command (often 			you’ll need to hit it several times)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Ctrl-S /Ctrl-R = Search forward/reverse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Esc,&lt; / Esc,&gt; = Jump to beginning/end of file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Ctrl-</a:t>
            </a: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X,Ctr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-S = Save</a:t>
            </a:r>
          </a:p>
          <a:p>
            <a:pPr eaLnBrk="1" hangingPunct="1">
              <a:lnSpc>
                <a:spcPct val="70000"/>
              </a:lnSpc>
              <a:defRPr/>
            </a:pP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-X, </a:t>
            </a:r>
            <a:r>
              <a:rPr lang="en-US" altLang="zh-TW" sz="3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Ctr</a:t>
            </a:r>
            <a:r>
              <a:rPr lang="en-US" altLang="zh-TW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-C = Exit</a:t>
            </a: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in </a:t>
            </a:r>
            <a:r>
              <a:rPr lang="en-US" altLang="zh-TW" sz="4400" b="0" dirty="0" err="1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5181600" y="5867424"/>
            <a:ext cx="3962400" cy="990600"/>
          </a:xfrm>
          <a:prstGeom prst="wedgeRectCallout">
            <a:avLst>
              <a:gd name="adj1" fmla="val 49798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 will not test you on these either. But they are helpful.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1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152400" y="1600200"/>
            <a:ext cx="8763000" cy="5257800"/>
          </a:xfrm>
          <a:prstGeom prst="wedgeRectCallout">
            <a:avLst>
              <a:gd name="adj1" fmla="val 50260"/>
              <a:gd name="adj2" fmla="val 19967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TW" sz="2800" dirty="0"/>
              <a:t>If you use </a:t>
            </a:r>
            <a:r>
              <a:rPr lang="en-US" altLang="zh-TW" sz="2800" dirty="0" err="1"/>
              <a:t>emacs</a:t>
            </a:r>
            <a:r>
              <a:rPr lang="en-US" altLang="zh-TW" sz="2800" dirty="0"/>
              <a:t>, you’ll find that it saves a backup version of your file with the same name, except for a “~” at the end. </a:t>
            </a:r>
          </a:p>
          <a:p>
            <a:r>
              <a:rPr lang="en-US" altLang="zh-TW" sz="2800" dirty="0"/>
              <a:t>This can be useful if you accidentally delete something and want to restore the older version.</a:t>
            </a:r>
          </a:p>
          <a:p>
            <a:r>
              <a:rPr lang="en-US" altLang="zh-TW" sz="2800" dirty="0"/>
              <a:t>Similarly, if </a:t>
            </a:r>
            <a:r>
              <a:rPr lang="en-US" altLang="zh-TW" sz="2800" dirty="0" err="1"/>
              <a:t>emacs</a:t>
            </a:r>
            <a:r>
              <a:rPr lang="en-US" altLang="zh-TW" sz="2800" dirty="0"/>
              <a:t> crashes, a file is created, with the same name, except for a “#” at the front. </a:t>
            </a:r>
          </a:p>
          <a:p>
            <a:r>
              <a:rPr lang="en-US" altLang="zh-TW" sz="2800" dirty="0"/>
              <a:t>This file also might have information you want in it. </a:t>
            </a:r>
          </a:p>
          <a:p>
            <a:r>
              <a:rPr lang="en-US" altLang="zh-TW" sz="2800" dirty="0"/>
              <a:t>So, to use one of these backup files, do this:</a:t>
            </a:r>
          </a:p>
          <a:p>
            <a:pPr marL="514350" indent="-514350">
              <a:buAutoNum type="arabicPeriod"/>
            </a:pPr>
            <a:r>
              <a:rPr lang="en-US" altLang="zh-TW" sz="2800" dirty="0"/>
              <a:t>You “less” it and see if it has what you want. </a:t>
            </a:r>
          </a:p>
          <a:p>
            <a:pPr marL="514350" indent="-514350">
              <a:buAutoNum type="arabicPeriod"/>
            </a:pPr>
            <a:r>
              <a:rPr lang="en-US" altLang="zh-TW" sz="2800" dirty="0"/>
              <a:t>You copy it to a new name -- don’t keep using it with the ~ or # symbol in the name (or it might get overwritten later by </a:t>
            </a:r>
            <a:r>
              <a:rPr lang="en-US" altLang="zh-TW" sz="2800" dirty="0" err="1"/>
              <a:t>emacs’s</a:t>
            </a:r>
            <a:r>
              <a:rPr lang="en-US" altLang="zh-TW" sz="2800" dirty="0"/>
              <a:t> backup system.)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0" y="762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defRPr/>
            </a:pPr>
            <a: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  <a:t>Some special keys that you can use in </a:t>
            </a:r>
            <a:r>
              <a:rPr lang="en-US" altLang="zh-TW" sz="4400" b="0" dirty="0" err="1">
                <a:solidFill>
                  <a:srgbClr val="CC3300"/>
                </a:solidFill>
                <a:latin typeface="Arial" pitchFamily="34" charset="0"/>
                <a:cs typeface="+mn-cs"/>
              </a:rPr>
              <a:t>emacs</a:t>
            </a:r>
            <a:br>
              <a:rPr lang="en-US" altLang="zh-TW" sz="4400" b="0" dirty="0">
                <a:solidFill>
                  <a:srgbClr val="0070C0"/>
                </a:solidFill>
                <a:latin typeface="Arial" pitchFamily="34" charset="0"/>
                <a:cs typeface="+mn-cs"/>
              </a:rPr>
            </a:br>
            <a:endParaRPr lang="en-US" altLang="zh-TW" b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2797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25908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You can also create your files under Windows, but then you will have to worry about a confusing difference between UNIX and Windows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2743200"/>
            <a:ext cx="9144000" cy="4114800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A Windows text file is formatted slightly differently than a UNIX text file. </a:t>
            </a:r>
          </a:p>
          <a:p>
            <a:pPr lvl="1" eaLnBrk="1" hangingPunct="1"/>
            <a:r>
              <a:rPr lang="en-US" altLang="zh-TW" sz="2400" dirty="0"/>
              <a:t>UNIX place a ‘\n’ character at the end of each line</a:t>
            </a:r>
          </a:p>
          <a:p>
            <a:pPr lvl="1" eaLnBrk="1" hangingPunct="1"/>
            <a:r>
              <a:rPr lang="en-US" altLang="zh-TW" sz="2400" dirty="0"/>
              <a:t>Windows places ‘\r’ </a:t>
            </a:r>
            <a:r>
              <a:rPr lang="en-US" altLang="zh-TW" sz="2400" i="1" dirty="0"/>
              <a:t>and then </a:t>
            </a:r>
            <a:r>
              <a:rPr lang="en-US" altLang="zh-TW" sz="2400" dirty="0"/>
              <a:t>‘\n’ at the end of each line</a:t>
            </a:r>
          </a:p>
          <a:p>
            <a:pPr lvl="1" eaLnBrk="1" hangingPunct="1"/>
            <a:r>
              <a:rPr lang="en-US" altLang="zh-TW" sz="2400" dirty="0"/>
              <a:t>As usual, the UNIX format makes more sense, because you don’t need two characters to do the job of one.</a:t>
            </a:r>
          </a:p>
          <a:p>
            <a:pPr eaLnBrk="1" hangingPunct="1"/>
            <a:r>
              <a:rPr lang="en-US" altLang="zh-TW" sz="2800" dirty="0"/>
              <a:t>This problem arises if you:</a:t>
            </a:r>
          </a:p>
          <a:p>
            <a:pPr lvl="1" eaLnBrk="1" hangingPunct="1"/>
            <a:r>
              <a:rPr lang="en-US" altLang="zh-TW" sz="2400" dirty="0"/>
              <a:t>download a text file that is in Windows format</a:t>
            </a:r>
          </a:p>
          <a:p>
            <a:pPr lvl="1" eaLnBrk="1" hangingPunct="1"/>
            <a:r>
              <a:rPr lang="en-US" altLang="zh-TW" sz="2400" dirty="0"/>
              <a:t>Or if you create the file in Windows, then save it into Cygwin</a:t>
            </a:r>
          </a:p>
          <a:p>
            <a:pPr eaLnBrk="1" hangingPunct="1"/>
            <a:endParaRPr lang="zh-TW" altLang="en-US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870430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AutoShape 6">
            <a:extLst>
              <a:ext uri="{FF2B5EF4-FFF2-40B4-BE49-F238E27FC236}">
                <a16:creationId xmlns:a16="http://schemas.microsoft.com/office/drawing/2014/main" id="{E5938B01-C556-4193-9446-C06DDCA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0" y="2564904"/>
            <a:ext cx="3970338" cy="1403350"/>
          </a:xfrm>
          <a:prstGeom prst="wedgeRoundRectCallout">
            <a:avLst>
              <a:gd name="adj1" fmla="val -79218"/>
              <a:gd name="adj2" fmla="val -10505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To understand this one, let’s get some background on file formats…</a:t>
            </a:r>
          </a:p>
        </p:txBody>
      </p:sp>
    </p:spTree>
    <p:extLst>
      <p:ext uri="{BB962C8B-B14F-4D97-AF65-F5344CB8AC3E}">
        <p14:creationId xmlns:p14="http://schemas.microsoft.com/office/powerpoint/2010/main" val="150286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52600"/>
          </a:xfrm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10068E"/>
                </a:solidFill>
              </a:rPr>
              <a:t>Windows text files are formatted differently than UNIX text files 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4294967295"/>
          </p:nvPr>
        </p:nvSpPr>
        <p:spPr>
          <a:xfrm>
            <a:off x="0" y="1828800"/>
            <a:ext cx="9144000" cy="5029200"/>
          </a:xfrm>
        </p:spPr>
        <p:txBody>
          <a:bodyPr/>
          <a:lstStyle/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UNIX puts a 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character at the end of each line</a:t>
            </a:r>
          </a:p>
          <a:p>
            <a:pPr indent="-282575" eaLnBrk="1" hangingPunct="1">
              <a:spcAft>
                <a:spcPts val="2400"/>
              </a:spcAft>
              <a:defRPr/>
            </a:pPr>
            <a:r>
              <a:rPr lang="en-US" altLang="zh-TW" sz="2800" dirty="0"/>
              <a:t>Windows puts ‘</a:t>
            </a:r>
            <a:r>
              <a:rPr lang="en-US" altLang="zh-TW" sz="2800" b="1" dirty="0"/>
              <a:t>\r</a:t>
            </a:r>
            <a:r>
              <a:rPr lang="en-US" altLang="zh-TW" sz="2800" dirty="0"/>
              <a:t>’ </a:t>
            </a:r>
            <a:r>
              <a:rPr lang="en-US" altLang="zh-TW" sz="2800" i="1" dirty="0"/>
              <a:t>and then </a:t>
            </a:r>
            <a:r>
              <a:rPr lang="en-US" altLang="zh-TW" sz="2800" dirty="0"/>
              <a:t>‘</a:t>
            </a:r>
            <a:r>
              <a:rPr lang="en-US" altLang="zh-TW" sz="2800" b="1" dirty="0"/>
              <a:t>\n</a:t>
            </a:r>
            <a:r>
              <a:rPr lang="en-US" altLang="zh-TW" sz="2800" dirty="0"/>
              <a:t>’ at the end of each line</a:t>
            </a:r>
          </a:p>
          <a:p>
            <a:pPr marL="344488" indent="0" eaLnBrk="1" hangingPunct="1">
              <a:spcAft>
                <a:spcPts val="2400"/>
              </a:spcAft>
              <a:buFontTx/>
              <a:buNone/>
              <a:defRPr/>
            </a:pPr>
            <a:r>
              <a:rPr lang="en-US" altLang="zh-TW" sz="2800" dirty="0"/>
              <a:t>(The UNIX format makes more sense, because you don’t need two characters to do the job of one.)</a:t>
            </a:r>
          </a:p>
          <a:p>
            <a:pPr indent="-282575" eaLnBrk="1" hangingPunct="1">
              <a:defRPr/>
            </a:pPr>
            <a:r>
              <a:rPr lang="en-US" altLang="zh-TW" sz="2800" dirty="0"/>
              <a:t>This problem arises if you:</a:t>
            </a:r>
          </a:p>
          <a:p>
            <a:pPr lvl="1" eaLnBrk="1" hangingPunct="1">
              <a:defRPr/>
            </a:pPr>
            <a:r>
              <a:rPr lang="en-US" altLang="zh-TW" sz="2400" dirty="0"/>
              <a:t>Download a text file that is in Windows format</a:t>
            </a:r>
          </a:p>
          <a:p>
            <a:pPr lvl="1" eaLnBrk="1" hangingPunct="1">
              <a:defRPr/>
            </a:pPr>
            <a:r>
              <a:rPr lang="en-US" altLang="zh-TW" sz="2400" dirty="0"/>
              <a:t>Or if you create the file in Windows, then save it into Cygwin</a:t>
            </a:r>
          </a:p>
          <a:p>
            <a:pPr eaLnBrk="1" hangingPunct="1">
              <a:defRPr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490652-E4DB-4395-981A-8503831DDB14}" type="slidenum">
              <a:rPr kumimoji="1" lang="zh-TW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67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76275"/>
            <a:ext cx="90582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>
            <a:spLocks noChangeArrowheads="1"/>
          </p:cNvSpPr>
          <p:nvPr/>
        </p:nvSpPr>
        <p:spPr bwMode="auto">
          <a:xfrm>
            <a:off x="3962400" y="1143000"/>
            <a:ext cx="3581400" cy="990600"/>
          </a:xfrm>
          <a:prstGeom prst="wedgeRoundRectCallout">
            <a:avLst>
              <a:gd name="adj1" fmla="val -125750"/>
              <a:gd name="adj2" fmla="val 116292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‘\n’ is also called the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line feed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(LF).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3505200"/>
            <a:ext cx="3733800" cy="990600"/>
          </a:xfrm>
          <a:prstGeom prst="wedgeRoundRectCallout">
            <a:avLst>
              <a:gd name="adj1" fmla="val -118041"/>
              <a:gd name="adj2" fmla="val -6707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‘\r’ is called the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(CR).</a:t>
            </a:r>
          </a:p>
        </p:txBody>
      </p:sp>
      <p:sp>
        <p:nvSpPr>
          <p:cNvPr id="6" name="Rounded Rectangular Callout 5"/>
          <p:cNvSpPr>
            <a:spLocks noChangeArrowheads="1"/>
          </p:cNvSpPr>
          <p:nvPr/>
        </p:nvSpPr>
        <p:spPr bwMode="auto">
          <a:xfrm>
            <a:off x="117475" y="5241925"/>
            <a:ext cx="5105400" cy="1616075"/>
          </a:xfrm>
          <a:prstGeom prst="wedgeRoundRectCallout">
            <a:avLst>
              <a:gd name="adj1" fmla="val 67161"/>
              <a:gd name="adj2" fmla="val -13122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Typewriters once had </a:t>
            </a:r>
            <a:r>
              <a:rPr kumimoji="1" lang="en-US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meaning of a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is: “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go to the beginning of the line, but don’t go down a line.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”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ASCII codes for \n and \r</a:t>
            </a:r>
          </a:p>
        </p:txBody>
      </p:sp>
      <p:pic>
        <p:nvPicPr>
          <p:cNvPr id="1026" name="Picture 2" descr="Image result for typewriter carri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724399"/>
            <a:ext cx="3810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 flipV="1">
            <a:off x="4648200" y="5105400"/>
            <a:ext cx="10287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9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914400" y="838200"/>
            <a:ext cx="5829300" cy="36957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cd </a:t>
            </a:r>
            <a:r>
              <a:rPr kumimoji="1" lang="en-US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Bookman Old Style" panose="02050604050505020204" pitchFamily="18" charset="0"/>
                <a:ea typeface="LiSu" panose="02010509060101010101" pitchFamily="49" charset="-122"/>
                <a:cs typeface="+mn-cs"/>
              </a:rPr>
              <a:t>~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/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UNIX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Bernard MT Condensed" panose="02050806060905020404" pitchFamily="18" charset="0"/>
                <a:ea typeface="LiSu" panose="02010509060101010101" pitchFamily="49" charset="-122"/>
                <a:cs typeface="Times New Roman" panose="02020603050405020304" pitchFamily="18" charset="0"/>
              </a:rPr>
              <a:t>_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L</a:t>
            </a:r>
            <a:r>
              <a:rPr kumimoji="1" lang="en-US" sz="1800" b="0" i="0" u="none" strike="noStrike" kern="1200" cap="none" spc="-2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</a:t>
            </a:r>
            <a:r>
              <a:rPr kumimoji="1" lang="en-US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/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subdir3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Bookman Old Style" panose="02050604050505020204" pitchFamily="18" charset="0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1234567890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abcdefgh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xyz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1234567890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abcdefgh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ABCDEF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xyz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cat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zDEFgh90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LiSu" panose="02010509060101010101" pitchFamily="49" charset="-122"/>
                <a:cs typeface="+mn-cs"/>
              </a:rPr>
              <a:t>l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s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High Tower Text" panose="02040502050506030303" pitchFamily="18" charset="0"/>
                <a:ea typeface="LiSu" panose="02010509060101010101" pitchFamily="49" charset="-122"/>
                <a:cs typeface="+mn-cs"/>
              </a:rPr>
              <a:t>l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total 3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</a:t>
            </a: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4700"/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35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Feb 13 20:25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31 Feb 13 20:27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filewithCRs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rw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r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Andale Mono"/>
                <a:ea typeface="LiSu" panose="02010509060101010101" pitchFamily="49" charset="-122"/>
                <a:cs typeface="+mn-cs"/>
              </a:rPr>
              <a:t>--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 1 Me None 31 Feb 13 20:25 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filewithLFs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iSu" panose="02010509060101010101" pitchFamily="49" charset="-122"/>
                <a:ea typeface="LiSu" panose="02010509060101010101" pitchFamily="49" charset="-122"/>
                <a:cs typeface="+mn-cs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iSu" panose="02010509060101010101" pitchFamily="49" charset="-122"/>
              <a:ea typeface="LiSu" panose="02010509060101010101" pitchFamily="49" charset="-122"/>
              <a:cs typeface="+mn-cs"/>
            </a:endParaRPr>
          </a:p>
        </p:txBody>
      </p: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3924300" y="876300"/>
            <a:ext cx="4876800" cy="952500"/>
          </a:xfrm>
          <a:prstGeom prst="wedgeRoundRectCallout">
            <a:avLst>
              <a:gd name="adj1" fmla="val -69824"/>
              <a:gd name="adj2" fmla="val -2132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UNIX format.)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914400" y="864000"/>
            <a:ext cx="228600" cy="2514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Lucida Sans Unicode" panose="020B0602030504020204" pitchFamily="34" charset="0"/>
                <a:ea typeface="LiSu" panose="02010509060101010101" pitchFamily="49" charset="-122"/>
                <a:cs typeface="Lucida Sans Unicode" panose="020B0602030504020204" pitchFamily="34" charset="0"/>
              </a:rPr>
              <a:t>%</a:t>
            </a:r>
          </a:p>
          <a:p>
            <a:pPr marL="0" marR="0" lvl="0" indent="0" algn="l" defTabSz="914400" rtl="0" eaLnBrk="0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Lucida Sans Unicode" panose="020B0602030504020204" pitchFamily="34" charset="0"/>
              <a:ea typeface="LiSu" panose="02010509060101010101" pitchFamily="49" charset="-122"/>
              <a:cs typeface="Lucida Sans Unicode" panose="020B0602030504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410712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953512" y="104851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172968" y="2008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944368" y="2968625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61236" y="83820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161236" y="1039368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61236" y="200025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61236" y="2959608"/>
            <a:ext cx="0" cy="19202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61236" y="3151632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ular Callout 56"/>
          <p:cNvSpPr>
            <a:spLocks noChangeArrowheads="1"/>
          </p:cNvSpPr>
          <p:nvPr/>
        </p:nvSpPr>
        <p:spPr bwMode="auto">
          <a:xfrm>
            <a:off x="3886200" y="1828800"/>
            <a:ext cx="4876800" cy="952500"/>
          </a:xfrm>
          <a:prstGeom prst="wedgeRoundRectCallout">
            <a:avLst>
              <a:gd name="adj1" fmla="val -64933"/>
              <a:gd name="adj2" fmla="val -2202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\r\n.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DOS format.)</a:t>
            </a:r>
          </a:p>
        </p:txBody>
      </p:sp>
      <p:sp>
        <p:nvSpPr>
          <p:cNvPr id="58" name="Rounded Rectangular Callout 57"/>
          <p:cNvSpPr>
            <a:spLocks noChangeArrowheads="1"/>
          </p:cNvSpPr>
          <p:nvPr/>
        </p:nvSpPr>
        <p:spPr bwMode="auto">
          <a:xfrm>
            <a:off x="3886200" y="2781300"/>
            <a:ext cx="4876800" cy="952500"/>
          </a:xfrm>
          <a:prstGeom prst="wedgeRoundRectCallout">
            <a:avLst>
              <a:gd name="adj1" fmla="val -69960"/>
              <a:gd name="adj2" fmla="val -1993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Each line of this file ends with \r.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(In other words, it is MAC format.)</a:t>
            </a:r>
          </a:p>
        </p:txBody>
      </p:sp>
      <p:sp>
        <p:nvSpPr>
          <p:cNvPr id="3" name="Oval Callout 2"/>
          <p:cNvSpPr/>
          <p:nvPr/>
        </p:nvSpPr>
        <p:spPr bwMode="auto">
          <a:xfrm>
            <a:off x="1943100" y="1600200"/>
            <a:ext cx="2247900" cy="12192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Unix format, so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of course UNIX can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display it correctly.</a:t>
            </a:r>
          </a:p>
        </p:txBody>
      </p:sp>
      <p:sp>
        <p:nvSpPr>
          <p:cNvPr id="60" name="Oval Callout 59"/>
          <p:cNvSpPr/>
          <p:nvPr/>
        </p:nvSpPr>
        <p:spPr bwMode="auto">
          <a:xfrm>
            <a:off x="1943100" y="2476500"/>
            <a:ext cx="2857500" cy="15240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7200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Looks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OK.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Why? 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Because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\r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goes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left,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then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\n goes down AND left, but</a:t>
            </a:r>
          </a:p>
          <a:p>
            <a:pPr marL="0" marR="0" lvl="0" indent="0" algn="ctr" defTabSz="914400" rtl="0" eaLnBrk="1" fontAlgn="base" latinLnBrk="0" hangingPunct="1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going left twice ends up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looking the same as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doing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it</a:t>
            </a:r>
            <a:r>
              <a:rPr kumimoji="1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once.</a:t>
            </a:r>
          </a:p>
        </p:txBody>
      </p:sp>
      <p:sp>
        <p:nvSpPr>
          <p:cNvPr id="61" name="Oval Callout 60"/>
          <p:cNvSpPr/>
          <p:nvPr/>
        </p:nvSpPr>
        <p:spPr bwMode="auto">
          <a:xfrm>
            <a:off x="2095500" y="3390900"/>
            <a:ext cx="1371600" cy="8001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What is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this mess?</a:t>
            </a:r>
          </a:p>
        </p:txBody>
      </p:sp>
      <p:sp>
        <p:nvSpPr>
          <p:cNvPr id="62" name="Oval Callout 61"/>
          <p:cNvSpPr/>
          <p:nvPr/>
        </p:nvSpPr>
        <p:spPr bwMode="auto">
          <a:xfrm>
            <a:off x="1028700" y="3771900"/>
            <a:ext cx="1371600" cy="800100"/>
          </a:xfrm>
          <a:prstGeom prst="wedgeEllipseCallout">
            <a:avLst>
              <a:gd name="adj1" fmla="val -38150"/>
              <a:gd name="adj2" fmla="val -118106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Why is 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my cursor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here?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676400" y="3352800"/>
            <a:ext cx="0" cy="18288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162066" y="4308754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160301" y="3345170"/>
            <a:ext cx="0" cy="20116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Callout 72"/>
          <p:cNvSpPr/>
          <p:nvPr/>
        </p:nvSpPr>
        <p:spPr bwMode="auto">
          <a:xfrm>
            <a:off x="1104900" y="3581400"/>
            <a:ext cx="1104900" cy="800100"/>
          </a:xfrm>
          <a:prstGeom prst="wedgeEllipseCallout">
            <a:avLst>
              <a:gd name="adj1" fmla="val -36924"/>
              <a:gd name="adj2" fmla="val -87630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I'll hit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"enter"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now…</a:t>
            </a:r>
          </a:p>
        </p:txBody>
      </p:sp>
      <p:sp>
        <p:nvSpPr>
          <p:cNvPr id="74" name="Oval Callout 73"/>
          <p:cNvSpPr/>
          <p:nvPr/>
        </p:nvSpPr>
        <p:spPr bwMode="auto">
          <a:xfrm>
            <a:off x="3314700" y="3962400"/>
            <a:ext cx="2705100" cy="1790700"/>
          </a:xfrm>
          <a:prstGeom prst="wedgeEllipseCallout">
            <a:avLst>
              <a:gd name="adj1" fmla="val -47452"/>
              <a:gd name="adj2" fmla="val -56977"/>
            </a:avLst>
          </a:prstGeom>
          <a:solidFill>
            <a:srgbClr val="FF47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See that this file is</a:t>
            </a:r>
            <a:b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</a:b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4 characters bigger, 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each of its 4 lines ends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with 2 characters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(instea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d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of jus</a:t>
            </a:r>
            <a:r>
              <a:rPr kumimoji="1" lang="en-US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t 1).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Let us see what these three files look like when viewed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nano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85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1"/>
                            </p:stCondLst>
                            <p:childTnLst>
                              <p:par>
                                <p:cTn id="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1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1"/>
                            </p:stCondLst>
                            <p:childTnLst>
                              <p:par>
                                <p:cTn id="1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35" presetClass="emph" presetSubtype="0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301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301"/>
                            </p:stCondLst>
                            <p:childTnLst>
                              <p:par>
                                <p:cTn id="16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3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01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01"/>
                            </p:stCondLst>
                            <p:childTnLst>
                              <p:par>
                                <p:cTn id="2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8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1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7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0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500"/>
                            </p:stCondLst>
                            <p:childTnLst>
                              <p:par>
                                <p:cTn id="27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7" grpId="0" animBg="1"/>
      <p:bldP spid="57" grpId="1" animBg="1"/>
      <p:bldP spid="58" grpId="0" animBg="1"/>
      <p:bldP spid="58" grpId="1" animBg="1"/>
      <p:bldP spid="3" grpId="0" animBg="1"/>
      <p:bldP spid="3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73" grpId="0" animBg="1"/>
      <p:bldP spid="73" grpId="1" animBg="1"/>
      <p:bldP spid="74" grpId="0" animBg="1"/>
      <p:bldP spid="74" grpId="1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echo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1219200" y="2362200"/>
            <a:ext cx="4953000" cy="381000"/>
          </a:xfrm>
          <a:prstGeom prst="wedgeRoundRectCallout">
            <a:avLst>
              <a:gd name="adj1" fmla="val -35877"/>
              <a:gd name="adj2" fmla="val -16844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See how it “echoed” what I typed?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19200" y="3048000"/>
            <a:ext cx="4953000" cy="381000"/>
          </a:xfrm>
          <a:prstGeom prst="wedgeRoundRectCallout">
            <a:avLst>
              <a:gd name="adj1" fmla="val -7075"/>
              <a:gd name="adj2" fmla="val -1629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t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But a better name would’ve been “print”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29584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0600" y="1856232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12252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828800" y="1905000"/>
            <a:ext cx="6408712" cy="3312368"/>
          </a:xfrm>
          <a:prstGeom prst="wedgeRoundRectCallout">
            <a:avLst>
              <a:gd name="adj1" fmla="val -65506"/>
              <a:gd name="adj2" fmla="val -64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Throughout this course, we will use the “%” symbol for the command-line prompt.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Your actual command line prompt is different (it might include your user name).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 But you can change your prompt.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/>
              <a:t>So some people actually do have a “%” symbol as their prompt.</a:t>
            </a:r>
          </a:p>
        </p:txBody>
      </p:sp>
    </p:spTree>
    <p:extLst>
      <p:ext uri="{BB962C8B-B14F-4D97-AF65-F5344CB8AC3E}">
        <p14:creationId xmlns:p14="http://schemas.microsoft.com/office/powerpoint/2010/main" val="137946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1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2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0"/>
          <a:stretch>
            <a:fillRect/>
          </a:stretch>
        </p:blipFill>
        <p:spPr bwMode="auto">
          <a:xfrm>
            <a:off x="0" y="0"/>
            <a:ext cx="9144000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Rectangle 93"/>
          <p:cNvSpPr/>
          <p:nvPr/>
        </p:nvSpPr>
        <p:spPr bwMode="auto">
          <a:xfrm>
            <a:off x="533400" y="5276800"/>
            <a:ext cx="11811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…\UNIX_L1\subdir3</a:t>
            </a:r>
          </a:p>
        </p:txBody>
      </p:sp>
      <p:sp>
        <p:nvSpPr>
          <p:cNvPr id="88" name="Rectangle 87"/>
          <p:cNvSpPr/>
          <p:nvPr/>
        </p:nvSpPr>
        <p:spPr bwMode="auto">
          <a:xfrm>
            <a:off x="2625105" y="3552506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198088" y="4621641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6823852" y="3802923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0" name="Rectangle 89"/>
          <p:cNvSpPr/>
          <p:nvPr/>
        </p:nvSpPr>
        <p:spPr bwMode="auto">
          <a:xfrm>
            <a:off x="4567099" y="356009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2625738" y="64008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2625738" y="2235885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93" name="Rectangle 92"/>
          <p:cNvSpPr/>
          <p:nvPr/>
        </p:nvSpPr>
        <p:spPr bwMode="auto">
          <a:xfrm>
            <a:off x="2625738" y="1143000"/>
            <a:ext cx="1104900" cy="128016"/>
          </a:xfrm>
          <a:prstGeom prst="rect">
            <a:avLst/>
          </a:prstGeom>
          <a:solidFill>
            <a:srgbClr val="7F9CE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2362200" cy="2628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362200" y="4572000"/>
            <a:ext cx="68580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0" y="-49213"/>
            <a:ext cx="9144000" cy="6754813"/>
            <a:chOff x="0" y="-33339"/>
            <a:chExt cx="9144000" cy="6754813"/>
          </a:xfrm>
        </p:grpSpPr>
        <p:sp>
          <p:nvSpPr>
            <p:cNvPr id="117800" name="Rectangle 3"/>
            <p:cNvSpPr>
              <a:spLocks noChangeArrowheads="1"/>
            </p:cNvSpPr>
            <p:nvPr/>
          </p:nvSpPr>
          <p:spPr bwMode="auto">
            <a:xfrm>
              <a:off x="0" y="2743199"/>
              <a:ext cx="91440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801" name="Rectangle 4"/>
            <p:cNvSpPr>
              <a:spLocks noChangeArrowheads="1"/>
            </p:cNvSpPr>
            <p:nvPr/>
          </p:nvSpPr>
          <p:spPr bwMode="auto">
            <a:xfrm>
              <a:off x="2362200" y="-33339"/>
              <a:ext cx="6705600" cy="3978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0" y="4572000"/>
            <a:ext cx="2438400" cy="2149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3505200"/>
            <a:ext cx="91440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5060950"/>
            <a:ext cx="8001000" cy="179705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Let us see what these three files look like when viewed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nano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with </a:t>
            </a:r>
            <a:r>
              <a:rPr kumimoji="1" lang="en-US" altLang="zh-TW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…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4191000" y="4102100"/>
            <a:ext cx="4343400" cy="2374900"/>
            <a:chOff x="4191000" y="4102101"/>
            <a:chExt cx="4343400" cy="2374898"/>
          </a:xfrm>
        </p:grpSpPr>
        <p:sp>
          <p:nvSpPr>
            <p:cNvPr id="117797" name="Rounded Rectangular Callout 15"/>
            <p:cNvSpPr>
              <a:spLocks noChangeArrowheads="1"/>
            </p:cNvSpPr>
            <p:nvPr/>
          </p:nvSpPr>
          <p:spPr bwMode="auto">
            <a:xfrm>
              <a:off x="4191000" y="4102101"/>
              <a:ext cx="4343400" cy="2362199"/>
            </a:xfrm>
            <a:prstGeom prst="wedgeRoundRectCallout">
              <a:avLst>
                <a:gd name="adj1" fmla="val -71940"/>
                <a:gd name="adj2" fmla="val -194801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8" name="Rounded Rectangular Callout 16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46417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third file was not as small as it had seemed.</a:t>
              </a:r>
            </a:p>
          </p:txBody>
        </p:sp>
        <p:sp>
          <p:nvSpPr>
            <p:cNvPr id="117799" name="Rounded Rectangular Callout 17"/>
            <p:cNvSpPr>
              <a:spLocks noChangeArrowheads="1"/>
            </p:cNvSpPr>
            <p:nvPr/>
          </p:nvSpPr>
          <p:spPr bwMode="auto">
            <a:xfrm>
              <a:off x="4191000" y="4114800"/>
              <a:ext cx="4343400" cy="2362199"/>
            </a:xfrm>
            <a:prstGeom prst="wedgeRoundRectCallout">
              <a:avLst>
                <a:gd name="adj1" fmla="val -77532"/>
                <a:gd name="adj2" fmla="val -10347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The 3 </a:t>
              </a:r>
              <a:r>
                <a:rPr kumimoji="1" lang="en-US" altLang="zh-TW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nano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displays all look identical. Each has 4 lines. So, indeed, that 3</a:t>
              </a:r>
              <a:r>
                <a:rPr kumimoji="1" lang="en-US" altLang="zh-TW" sz="28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rd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 file was 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not as small </a:t>
              </a:r>
              <a:r>
                <a:rPr kumimoji="1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as it had seemed.</a:t>
              </a:r>
            </a:p>
          </p:txBody>
        </p:sp>
      </p:grp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152400" y="3581400"/>
            <a:ext cx="4267200" cy="2438400"/>
          </a:xfrm>
          <a:prstGeom prst="wedgeRoundRectCallout">
            <a:avLst>
              <a:gd name="adj1" fmla="val 76287"/>
              <a:gd name="adj2" fmla="val -137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But look! Nano is displaying a message that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filewithCRLFs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was converted from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DOS (</a:t>
            </a:r>
            <a:r>
              <a:rPr kumimoji="1" lang="en-US" altLang="zh-TW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i.e.,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Windows) format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3505200" y="2133600"/>
            <a:ext cx="2667000" cy="3352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6705600" y="1752600"/>
            <a:ext cx="2438400" cy="2819400"/>
          </a:xfrm>
          <a:prstGeom prst="wedgeRoundRectCallout">
            <a:avLst>
              <a:gd name="adj1" fmla="val -88218"/>
              <a:gd name="adj2" fmla="val -2470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And it says </a:t>
            </a:r>
            <a:r>
              <a:rPr kumimoji="1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filewithCRs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was converted from </a:t>
            </a:r>
            <a:b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MAC format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H="1" flipV="1">
            <a:off x="6172200" y="3200400"/>
            <a:ext cx="1600200" cy="914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228600" y="5334000"/>
            <a:ext cx="8686800" cy="1447800"/>
            <a:chOff x="228600" y="5334000"/>
            <a:chExt cx="8686800" cy="1447800"/>
          </a:xfrm>
        </p:grpSpPr>
        <p:sp>
          <p:nvSpPr>
            <p:cNvPr id="117794" name="Rounded Rectangular Callout 27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17125"/>
                <a:gd name="adj2" fmla="val -12826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Two of the emacs displays look identical, with 4 lines each. </a:t>
              </a:r>
            </a:p>
          </p:txBody>
        </p:sp>
        <p:sp>
          <p:nvSpPr>
            <p:cNvPr id="117795" name="Rounded Rectangular Callout 28"/>
            <p:cNvSpPr>
              <a:spLocks noChangeArrowheads="1"/>
            </p:cNvSpPr>
            <p:nvPr/>
          </p:nvSpPr>
          <p:spPr bwMode="auto">
            <a:xfrm>
              <a:off x="228600" y="5334000"/>
              <a:ext cx="3886200" cy="1447800"/>
            </a:xfrm>
            <a:prstGeom prst="wedgeRoundRectCallout">
              <a:avLst>
                <a:gd name="adj1" fmla="val 60875"/>
                <a:gd name="adj2" fmla="val -129259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Two of these emacs displays look identical, with 4 lines each. </a:t>
              </a:r>
            </a:p>
          </p:txBody>
        </p:sp>
        <p:sp>
          <p:nvSpPr>
            <p:cNvPr id="117796" name="Rounded Rectangular Callout 29"/>
            <p:cNvSpPr>
              <a:spLocks noChangeArrowheads="1"/>
            </p:cNvSpPr>
            <p:nvPr/>
          </p:nvSpPr>
          <p:spPr bwMode="auto">
            <a:xfrm>
              <a:off x="4876800" y="5334000"/>
              <a:ext cx="4038600" cy="1447800"/>
            </a:xfrm>
            <a:prstGeom prst="wedgeRoundRectCallout">
              <a:avLst>
                <a:gd name="adj1" fmla="val -3097"/>
                <a:gd name="adj2" fmla="val -127282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But the third is all on one line and has these colorful </a:t>
              </a: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^M symbols</a:t>
              </a:r>
            </a:p>
          </p:txBody>
        </p:sp>
      </p:grp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V="1">
            <a:off x="6553200" y="4191000"/>
            <a:ext cx="914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6705600" y="4191000"/>
            <a:ext cx="14478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781800" y="4191000"/>
            <a:ext cx="1905000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Rounded Rectangular Callout 40"/>
          <p:cNvSpPr>
            <a:spLocks noChangeArrowheads="1"/>
          </p:cNvSpPr>
          <p:nvPr/>
        </p:nvSpPr>
        <p:spPr bwMode="auto">
          <a:xfrm>
            <a:off x="1981200" y="1676400"/>
            <a:ext cx="5486400" cy="2209800"/>
          </a:xfrm>
          <a:prstGeom prst="wedgeRoundRectCallout">
            <a:avLst>
              <a:gd name="adj1" fmla="val 31625"/>
              <a:gd name="adj2" fmla="val 1603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^M is how 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indicates a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carriage return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character (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emacs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makes this display choice because there is no natural way to show the user that an unprintable character is in the file).</a:t>
            </a:r>
          </a:p>
        </p:txBody>
      </p: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 flipH="1">
            <a:off x="1295400" y="3657600"/>
            <a:ext cx="3276600" cy="16764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 flipH="1">
            <a:off x="914400" y="2514600"/>
            <a:ext cx="2438400" cy="2133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Rounded Rectangular Callout 48"/>
          <p:cNvSpPr>
            <a:spLocks noChangeArrowheads="1"/>
          </p:cNvSpPr>
          <p:nvPr/>
        </p:nvSpPr>
        <p:spPr bwMode="auto">
          <a:xfrm>
            <a:off x="1676400" y="1066800"/>
            <a:ext cx="5638800" cy="2362200"/>
          </a:xfrm>
          <a:prstGeom prst="wedgeRoundRectCallout">
            <a:avLst>
              <a:gd name="adj1" fmla="val 5514"/>
              <a:gd name="adj2" fmla="val 10745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Notepad only displays the DOS-format file (</a:t>
            </a:r>
            <a:r>
              <a:rPr kumimoji="1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filewithCRLFs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) correctly. It just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ignores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LF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and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CR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when by themselves. (Some versions of Notepad might display them as little black squares).</a:t>
            </a:r>
          </a:p>
        </p:txBody>
      </p: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flipH="1">
            <a:off x="2895600" y="2286000"/>
            <a:ext cx="228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Straight Arrow Connector 50"/>
          <p:cNvCxnSpPr>
            <a:cxnSpLocks noChangeShapeType="1"/>
          </p:cNvCxnSpPr>
          <p:nvPr/>
        </p:nvCxnSpPr>
        <p:spPr bwMode="auto">
          <a:xfrm>
            <a:off x="4267200" y="2286000"/>
            <a:ext cx="2895600" cy="2362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362200" y="5438775"/>
            <a:ext cx="6858000" cy="1419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362200" y="2281238"/>
            <a:ext cx="5943600" cy="1973262"/>
            <a:chOff x="2362200" y="2281197"/>
            <a:chExt cx="5943600" cy="1973323"/>
          </a:xfrm>
        </p:grpSpPr>
        <p:sp>
          <p:nvSpPr>
            <p:cNvPr id="117791" name="Rounded Rectangular Callout 53"/>
            <p:cNvSpPr>
              <a:spLocks noChangeArrowheads="1"/>
            </p:cNvSpPr>
            <p:nvPr/>
          </p:nvSpPr>
          <p:spPr bwMode="auto">
            <a:xfrm>
              <a:off x="2362200" y="2281197"/>
              <a:ext cx="5943600" cy="1968520"/>
            </a:xfrm>
            <a:prstGeom prst="wedgeRoundRectCallout">
              <a:avLst>
                <a:gd name="adj1" fmla="val 26394"/>
                <a:gd name="adj2" fmla="val 119398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Wordpad always displays correctly.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So, if you want to edit you UNIX files in Windows, Wordpad is a good choice to use.</a:t>
              </a:r>
            </a:p>
          </p:txBody>
        </p:sp>
        <p:sp>
          <p:nvSpPr>
            <p:cNvPr id="117792" name="Rounded Rectangular Callout 54"/>
            <p:cNvSpPr>
              <a:spLocks noChangeArrowheads="1"/>
            </p:cNvSpPr>
            <p:nvPr/>
          </p:nvSpPr>
          <p:spPr bwMode="auto">
            <a:xfrm>
              <a:off x="4267200" y="2286000"/>
              <a:ext cx="3581400" cy="1968520"/>
            </a:xfrm>
            <a:prstGeom prst="wedgeRoundRectCallout">
              <a:avLst>
                <a:gd name="adj1" fmla="val -36329"/>
                <a:gd name="adj2" fmla="val 120065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793" name="Rounded Rectangular Callout 55"/>
            <p:cNvSpPr>
              <a:spLocks noChangeArrowheads="1"/>
            </p:cNvSpPr>
            <p:nvPr/>
          </p:nvSpPr>
          <p:spPr bwMode="auto">
            <a:xfrm>
              <a:off x="2362200" y="2286000"/>
              <a:ext cx="5943600" cy="1968520"/>
            </a:xfrm>
            <a:prstGeom prst="wedgeRoundRectCallout">
              <a:avLst>
                <a:gd name="adj1" fmla="val -41079"/>
                <a:gd name="adj2" fmla="val 118736"/>
                <a:gd name="adj3" fmla="val 16667"/>
              </a:avLst>
            </a:prstGeom>
            <a:solidFill>
              <a:schemeClr val="accent1"/>
            </a:solidFill>
            <a:ln w="9525" algn="ctr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Wordpad always displays correctly.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rPr>
                <a:t>So, if you want to edit you UNIX files in Windows, Wordpad is a good choice to use…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13" grpId="0" animBg="1"/>
      <p:bldP spid="13" grpId="1" animBg="1"/>
      <p:bldP spid="20" grpId="0" animBg="1"/>
      <p:bldP spid="20" grpId="1" animBg="1"/>
      <p:bldP spid="12" grpId="0" animBg="1"/>
      <p:bldP spid="21" grpId="0" animBg="1"/>
      <p:bldP spid="21" grpId="1" animBg="1"/>
      <p:bldP spid="23" grpId="0" animBg="1"/>
      <p:bldP spid="23" grpId="1" animBg="1"/>
      <p:bldP spid="41" grpId="0" animBg="1"/>
      <p:bldP spid="41" grpId="1" animBg="1"/>
      <p:bldP spid="49" grpId="0" animBg="1"/>
      <p:bldP spid="49" grpId="1" animBg="1"/>
      <p:bldP spid="52" grpId="0" animBg="1"/>
      <p:bldP spid="52" grpId="1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09" y="581024"/>
            <a:ext cx="8397291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5553765" y="1842053"/>
            <a:ext cx="6858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Let’s try it. Create a file with </a:t>
            </a:r>
            <a:r>
              <a:rPr kumimoji="1" lang="en-US" altLang="zh-TW" sz="4000" b="0" i="0" u="none" strike="noStrike" kern="0" cap="none" spc="0" normalizeH="0" baseline="0" noProof="0" dirty="0" err="1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Wordpad</a:t>
            </a: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.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H="1">
            <a:off x="1790700" y="396875"/>
            <a:ext cx="4876800" cy="3270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6324600" y="800100"/>
            <a:ext cx="2667000" cy="2819400"/>
          </a:xfrm>
          <a:prstGeom prst="wedgeRoundRectCallout">
            <a:avLst>
              <a:gd name="adj1" fmla="val -47671"/>
              <a:gd name="adj2" fmla="val 7673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have to select Text Document. (When I did so it immediately put a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.txt </a:t>
            </a: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on my file whether I want it or not.)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>
            <a:off x="6324600" y="2743200"/>
            <a:ext cx="685800" cy="14478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20995"/>
              <a:gd name="adj2" fmla="val -73761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haven’t saved it yet. That is why the file is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not showing up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the directory.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 flipV="1">
            <a:off x="4572000" y="5829300"/>
            <a:ext cx="2209800" cy="32385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52500" y="1447800"/>
            <a:ext cx="70485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So, let’s click the save button and then refresh the directory views...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90600" y="3771900"/>
            <a:ext cx="3009900" cy="114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C:\cygwin\home\Me\UNIX_L1\subdir3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809D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76200" y="1866900"/>
            <a:ext cx="5105400" cy="1524000"/>
          </a:xfrm>
          <a:prstGeom prst="wedgeRoundRectCallout">
            <a:avLst>
              <a:gd name="adj1" fmla="val 57639"/>
              <a:gd name="adj2" fmla="val -45116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 had to click around to get the desired folder, underneath C:\Cygwin\home\...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21" grpId="0" animBg="1"/>
      <p:bldP spid="7" grpId="0" animBg="1"/>
      <p:bldP spid="7" grpId="1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604911"/>
            <a:ext cx="6244530" cy="6253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6858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 it is in the directory now. But it is DOS format and it has the “.txt” in it.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Let’s try it. Create a file with </a:t>
            </a:r>
            <a:r>
              <a:rPr kumimoji="1" lang="en-US" altLang="zh-TW" sz="4000" b="0" i="0" u="none" strike="noStrike" kern="0" cap="none" spc="0" normalizeH="0" baseline="0" noProof="0" dirty="0" err="1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Wordpad</a:t>
            </a: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.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6667500" y="4733925"/>
            <a:ext cx="2476500" cy="2124075"/>
          </a:xfrm>
          <a:prstGeom prst="wedgeRoundRectCallout">
            <a:avLst>
              <a:gd name="adj1" fmla="val 18944"/>
              <a:gd name="adj2" fmla="val -49845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Now I’ve saved it. That is why the file is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showing up </a:t>
            </a: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the directory.</a:t>
            </a: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H="1" flipV="1">
            <a:off x="3886200" y="4495800"/>
            <a:ext cx="2981326" cy="15922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5676900" y="6153152"/>
            <a:ext cx="1104900" cy="1904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990600" y="3771900"/>
            <a:ext cx="3009900" cy="128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C:\cygwin\home\Me\UNIX_L1\subdir3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47700" y="3124200"/>
            <a:ext cx="381000" cy="128016"/>
          </a:xfrm>
          <a:prstGeom prst="rect">
            <a:avLst/>
          </a:prstGeom>
          <a:solidFill>
            <a:srgbClr val="7B99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8E3F7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subdir3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47700" y="5448300"/>
            <a:ext cx="1104900" cy="128016"/>
          </a:xfrm>
          <a:prstGeom prst="rect">
            <a:avLst/>
          </a:prstGeom>
          <a:solidFill>
            <a:srgbClr val="0C61E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新細明體" charset="-120"/>
                <a:cs typeface="+mn-cs"/>
              </a:rPr>
              <a:t>~/UNIX_L1/subdir3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8184"/>
            <a:ext cx="7459680" cy="5937416"/>
          </a:xfrm>
          <a:prstGeom prst="rect">
            <a:avLst/>
          </a:prstGeom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5800" y="5197475"/>
            <a:ext cx="7772400" cy="2041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" y="54102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Yep, it worked. The file displays correctly.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3962399"/>
            <a:ext cx="7772400" cy="12801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09600" y="1752600"/>
            <a:ext cx="77724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000" b="0" i="0" u="none" strike="noStrike" kern="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/>
                <a:ea typeface="新細明體"/>
                <a:cs typeface="+mj-cs"/>
              </a:rPr>
              <a:t>Fixing the format with d2u</a:t>
            </a:r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1143000" y="2590800"/>
            <a:ext cx="5334000" cy="1752600"/>
          </a:xfrm>
          <a:prstGeom prst="wedgeRoundRectCallout">
            <a:avLst>
              <a:gd name="adj1" fmla="val -37438"/>
              <a:gd name="adj2" fmla="val -103184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You have to remember the -n flag.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1</a:t>
            </a:r>
            <a:r>
              <a:rPr kumimoji="1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st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argument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is the old filename. The 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2</a:t>
            </a:r>
            <a:r>
              <a:rPr kumimoji="1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nd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argument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is the new (</a:t>
            </a:r>
            <a:r>
              <a:rPr kumimoji="1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unix</a:t>
            </a:r>
            <a:r>
              <a:rPr kumimoji="1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formatted) filename.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057400" y="1752600"/>
            <a:ext cx="457200" cy="1371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2057400" y="1752600"/>
            <a:ext cx="1524000" cy="1752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457200" y="4191000"/>
            <a:ext cx="8229600" cy="1295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So it worked. See how the new file is</a:t>
            </a:r>
            <a:b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</a:b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1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-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yt</a:t>
            </a:r>
            <a:r>
              <a:rPr kumimoji="1" lang="en-US" altLang="en-US" sz="36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e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</a:t>
            </a:r>
            <a:r>
              <a:rPr kumimoji="1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smaller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895600" y="3848100"/>
            <a:ext cx="952500" cy="10287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flipV="1">
            <a:off x="2590800" y="3619500"/>
            <a:ext cx="1295400" cy="12573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Rounded Rectangular Callout 22"/>
          <p:cNvSpPr>
            <a:spLocks noChangeArrowheads="1"/>
          </p:cNvSpPr>
          <p:nvPr/>
        </p:nvSpPr>
        <p:spPr bwMode="auto">
          <a:xfrm>
            <a:off x="2438400" y="1524000"/>
            <a:ext cx="5638800" cy="1524000"/>
          </a:xfrm>
          <a:prstGeom prst="wedgeRoundRectCallout">
            <a:avLst>
              <a:gd name="adj1" fmla="val 31861"/>
              <a:gd name="adj2" fmla="val -109403"/>
              <a:gd name="adj3" fmla="val 16667"/>
            </a:avLst>
          </a:prstGeom>
          <a:solidFill>
            <a:schemeClr val="accent1"/>
          </a:solidFill>
          <a:ln w="9525" algn="ctr">
            <a:solidFill>
              <a:srgbClr val="FFC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you install Cygwin you should obey my instructions  to select the dos2unix tool.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457200" y="76200"/>
            <a:ext cx="8229600" cy="2819400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But wait! Why does the </a:t>
            </a:r>
            <a:r>
              <a:rPr kumimoji="1" lang="en-US" altLang="en-US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old one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also display correctly</a:t>
            </a:r>
            <a:r>
              <a:rPr kumimoji="1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? It is because the cat program isn’t affected by the different format (but some other commands will be affected.)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1" grpId="1" animBg="1"/>
      <p:bldP spid="14" grpId="0" animBg="1"/>
      <p:bldP spid="13" grpId="0" animBg="1"/>
      <p:bldP spid="5" grpId="0" animBg="1"/>
      <p:bldP spid="5" grpId="1" animBg="1"/>
      <p:bldP spid="18" grpId="0" animBg="1"/>
      <p:bldP spid="18" grpId="1" animBg="1"/>
      <p:bldP spid="23" grpId="0" animBg="1"/>
      <p:bldP spid="23" grpId="1" animBg="1"/>
      <p:bldP spid="22" grpId="0" animBg="1"/>
      <p:bldP spid="22" grpId="1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81570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113758"/>
      </p:ext>
    </p:extLst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313567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557169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8458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Compressed files end with “.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gz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”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cd ~/UNIX_L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; ls co*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cat compfileA.gz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h▒bcompfileA▒H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▒▒▒W(▒/▒IQ▒A</a:t>
            </a:r>
            <a:r>
              <a:rPr kumimoji="1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䩲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gunzip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compfileA.gz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ls c*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cat </a:t>
            </a:r>
            <a:r>
              <a:rPr kumimoji="1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compfileA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Hello world!</a:t>
            </a: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	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562100"/>
            <a:ext cx="16764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Lucida Grande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 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11430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%</a:t>
            </a:r>
            <a:endParaRPr kumimoji="1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 </a:t>
            </a:r>
            <a:r>
              <a:rPr lang="en-US" altLang="zh-TW" sz="4800" b="1" dirty="0" err="1">
                <a:solidFill>
                  <a:srgbClr val="10068E"/>
                </a:solidFill>
              </a:rPr>
              <a:t>gzip</a:t>
            </a:r>
            <a:r>
              <a:rPr lang="en-US" altLang="zh-TW" sz="4800" b="1" dirty="0">
                <a:solidFill>
                  <a:srgbClr val="10068E"/>
                </a:solidFill>
              </a:rPr>
              <a:t>/</a:t>
            </a:r>
            <a:r>
              <a:rPr lang="en-US" altLang="zh-TW" sz="4800" b="1" dirty="0" err="1">
                <a:solidFill>
                  <a:srgbClr val="10068E"/>
                </a:solidFill>
              </a:rPr>
              <a:t>gunzip</a:t>
            </a:r>
            <a:endParaRPr lang="en-US" altLang="zh-TW" sz="4800" b="1" dirty="0">
              <a:solidFill>
                <a:srgbClr val="10068E"/>
              </a:solidFill>
            </a:endParaRP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199"/>
            <a:ext cx="8534400" cy="72390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</a:rPr>
              <a:t>Used to compress / </a:t>
            </a:r>
            <a:r>
              <a:rPr lang="en-US" altLang="zh-TW" dirty="0" err="1">
                <a:solidFill>
                  <a:srgbClr val="FF0000"/>
                </a:solidFill>
              </a:rPr>
              <a:t>uncompress</a:t>
            </a:r>
            <a:r>
              <a:rPr lang="en-US" altLang="zh-TW" dirty="0">
                <a:solidFill>
                  <a:srgbClr val="FF0000"/>
                </a:solidFill>
              </a:rPr>
              <a:t> a file.</a:t>
            </a:r>
          </a:p>
          <a:p>
            <a:pPr marL="0" indent="0" eaLnBrk="1" hangingPunct="1">
              <a:buFontTx/>
              <a:buNone/>
            </a:pPr>
            <a:endParaRPr lang="en-US" altLang="zh-TW" sz="240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08410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0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0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0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0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0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0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05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105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35203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tar 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600798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0574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93198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33363"/>
            <a:ext cx="8229600" cy="60801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10068E"/>
                </a:solidFill>
              </a:rPr>
              <a:t>Miscellaneous Commands</a:t>
            </a:r>
          </a:p>
        </p:txBody>
      </p:sp>
      <p:graphicFrame>
        <p:nvGraphicFramePr>
          <p:cNvPr id="9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52170"/>
              </p:ext>
            </p:extLst>
          </p:nvPr>
        </p:nvGraphicFramePr>
        <p:xfrm>
          <a:off x="228600" y="1333500"/>
          <a:ext cx="8610600" cy="3402372"/>
        </p:xfrm>
        <a:graphic>
          <a:graphicData uri="http://schemas.openxmlformats.org/drawingml/2006/table">
            <a:tbl>
              <a:tblPr/>
              <a:tblGrid>
                <a:gridCol w="2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0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47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d2u/u2d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charset="0"/>
                          <a:ea typeface="新細明體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Convert DOS and UNIX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formats</a:t>
                      </a:r>
                    </a:p>
                  </a:txBody>
                  <a:tcPr marT="45726" marB="4572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gzip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/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gunzip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47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Compress / Uncompress a file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2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tar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cxvf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47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Combine directory(s) into one file or eXpand the file to a directory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77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</a:p>
                  </a:txBody>
                  <a:tcPr marR="0"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T="45733" marB="4573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5040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zh-TW" sz="4800" b="1" dirty="0">
                <a:solidFill>
                  <a:srgbClr val="10068E"/>
                </a:solidFill>
              </a:rPr>
              <a:t>tar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91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sz="4400" b="1" dirty="0">
                <a:solidFill>
                  <a:srgbClr val="FF0000"/>
                </a:solidFill>
                <a:latin typeface="High Tower Text" panose="02040502050506030303" pitchFamily="18" charset="0"/>
              </a:rPr>
              <a:t>tar</a:t>
            </a:r>
            <a:r>
              <a:rPr lang="en-US" altLang="zh-TW" sz="2800" dirty="0">
                <a:solidFill>
                  <a:srgbClr val="FF0000"/>
                </a:solidFill>
                <a:latin typeface="Lucida Grande"/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packs or unpacks a directory or list of files into one file, with a .tar extension on its name.</a:t>
            </a:r>
          </a:p>
          <a:p>
            <a:pPr marL="0" indent="0" eaLnBrk="1" hangingPunct="1">
              <a:buFontTx/>
              <a:buNone/>
            </a:pPr>
            <a:r>
              <a:rPr lang="en-US" altLang="zh-TW" sz="2800" dirty="0"/>
              <a:t>A file with a .tar extension can be called a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b="1" u="sng" dirty="0" err="1">
                <a:solidFill>
                  <a:schemeClr val="accent2"/>
                </a:solidFill>
              </a:rPr>
              <a:t>tarfile</a:t>
            </a:r>
            <a:r>
              <a:rPr lang="en-US" altLang="zh-TW" sz="2800" dirty="0">
                <a:latin typeface="Lucida Grande"/>
              </a:rPr>
              <a:t> </a:t>
            </a:r>
            <a:r>
              <a:rPr lang="en-US" altLang="zh-TW" sz="2800" dirty="0"/>
              <a:t>(and will be so-called in this class).</a:t>
            </a:r>
          </a:p>
          <a:p>
            <a:pPr marL="0" indent="0" eaLnBrk="1" hangingPunct="1">
              <a:buFontTx/>
              <a:buNone/>
            </a:pPr>
            <a:endParaRPr lang="en-US" altLang="zh-TW" sz="1800" dirty="0">
              <a:solidFill>
                <a:srgbClr val="000000"/>
              </a:solidFill>
              <a:latin typeface="Lucida Grande"/>
            </a:endParaRPr>
          </a:p>
          <a:p>
            <a:pPr marL="0" indent="0" eaLnBrk="1" hangingPunct="1">
              <a:buFontTx/>
              <a:buNone/>
            </a:pPr>
            <a:endParaRPr lang="en-US" altLang="zh-TW" sz="2000" dirty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10596" name="Rectangle 3"/>
          <p:cNvSpPr txBox="1">
            <a:spLocks noChangeArrowheads="1"/>
          </p:cNvSpPr>
          <p:nvPr/>
        </p:nvSpPr>
        <p:spPr bwMode="auto">
          <a:xfrm>
            <a:off x="304800" y="3200400"/>
            <a:ext cx="845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To pack: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	tar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-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cvf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 filename.tar  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directoryname</a:t>
            </a:r>
            <a:endParaRPr kumimoji="1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新細明體" panose="02020500000000000000" pitchFamily="18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To unpack: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	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tar 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-</a:t>
            </a:r>
            <a:r>
              <a:rPr kumimoji="1" lang="en-US" altLang="zh-TW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xvf</a:t>
            </a:r>
            <a:r>
              <a:rPr kumimoji="1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 filename.tar</a:t>
            </a:r>
          </a:p>
        </p:txBody>
      </p:sp>
    </p:spTree>
    <p:extLst>
      <p:ext uri="{BB962C8B-B14F-4D97-AF65-F5344CB8AC3E}">
        <p14:creationId xmlns:p14="http://schemas.microsoft.com/office/powerpoint/2010/main" val="54266885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78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838200"/>
            <a:ext cx="8534400" cy="57912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% tar -xvf demo.tar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demofiles/abcdfeghijklmno.txt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demofiles/demo2/ABCD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demofiles/demo2/ABD.txt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demofiles/demo2/ACE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demofiles/demo2/AFILE3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demofiles/demo2/APROG.x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demofiles/demo2/Aqrst.txt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demofiles/demo2/AZZZ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demofiles/demo2/count_A_files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demofiles/demo2/square.x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>
                <a:solidFill>
                  <a:schemeClr val="bg1"/>
                </a:solidFill>
                <a:latin typeface="Times New Roman" panose="02020603050405020304" pitchFamily="18" charset="0"/>
              </a:rPr>
              <a:t>demofiles/demo2/tempfile2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>
                <a:solidFill>
                  <a:schemeClr val="bg1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2590800" y="4724400"/>
            <a:ext cx="4495800" cy="1752600"/>
          </a:xfrm>
          <a:prstGeom prst="wedgeRoundRectCallout">
            <a:avLst>
              <a:gd name="adj1" fmla="val -84602"/>
              <a:gd name="adj2" fmla="val -18134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It creates this new directory, demofiles, because that was the directory that I tarred up on my computer at home.</a:t>
            </a:r>
          </a:p>
        </p:txBody>
      </p:sp>
      <p:sp>
        <p:nvSpPr>
          <p:cNvPr id="111620" name="Rectangle 2"/>
          <p:cNvSpPr>
            <a:spLocks noChangeArrowheads="1"/>
          </p:cNvSpPr>
          <p:nvPr/>
        </p:nvSpPr>
        <p:spPr bwMode="auto">
          <a:xfrm>
            <a:off x="228600" y="-76200"/>
            <a:ext cx="8686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 Example Using </a:t>
            </a:r>
            <a:r>
              <a:rPr kumimoji="1" lang="en-US" altLang="zh-TW" sz="7200" b="0" i="0" u="none" strike="noStrike" kern="1200" cap="none" spc="0" normalizeH="0" baseline="0" noProof="0" dirty="0">
                <a:ln>
                  <a:noFill/>
                </a:ln>
                <a:solidFill>
                  <a:srgbClr val="10068E"/>
                </a:solidFill>
                <a:effectLst/>
                <a:uLnTx/>
                <a:uFillTx/>
                <a:latin typeface="High Tower Text" panose="02040502050506030303" pitchFamily="18" charset="0"/>
                <a:ea typeface="新細明體" panose="02020500000000000000" pitchFamily="18" charset="-120"/>
                <a:cs typeface="+mn-cs"/>
              </a:rPr>
              <a:t>tar</a:t>
            </a:r>
            <a:endParaRPr kumimoji="1" lang="en-US" altLang="zh-TW" sz="4800" b="0" i="0" u="none" strike="noStrike" kern="1200" cap="none" spc="0" normalizeH="0" baseline="0" noProof="0" dirty="0">
              <a:ln>
                <a:noFill/>
              </a:ln>
              <a:solidFill>
                <a:srgbClr val="10068E"/>
              </a:solidFill>
              <a:effectLst/>
              <a:uLnTx/>
              <a:uFillTx/>
              <a:latin typeface="High Tower Text" panose="02040502050506030303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76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1. Set up </a:t>
            </a:r>
            <a:r>
              <a:rPr lang="en-US" altLang="zh-TW" dirty="0" err="1">
                <a:solidFill>
                  <a:srgbClr val="8F45C7"/>
                </a:solidFill>
              </a:rPr>
              <a:t>linux</a:t>
            </a:r>
            <a:r>
              <a:rPr lang="en-US" altLang="zh-TW" dirty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It can be an </a:t>
            </a:r>
            <a:r>
              <a:rPr lang="en-US" altLang="zh-TW" dirty="0" err="1"/>
              <a:t>ssh</a:t>
            </a:r>
            <a:r>
              <a:rPr lang="en-US" altLang="zh-TW" dirty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the </a:t>
            </a:r>
            <a:r>
              <a:rPr lang="en-US" altLang="zh-TW" dirty="0">
                <a:solidFill>
                  <a:schemeClr val="accent2"/>
                </a:solidFill>
              </a:rPr>
              <a:t>Linux Subsystem</a:t>
            </a:r>
            <a:r>
              <a:rPr lang="en-US" altLang="zh-TW" dirty="0"/>
              <a:t> 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</a:t>
            </a:r>
            <a:r>
              <a:rPr lang="en-US" altLang="zh-TW" dirty="0">
                <a:solidFill>
                  <a:schemeClr val="accent2"/>
                </a:solidFill>
              </a:rPr>
              <a:t>Cygwin</a:t>
            </a:r>
            <a:r>
              <a:rPr lang="en-US" altLang="zh-TW" dirty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Shells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tcsh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Utils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ncurses</a:t>
            </a:r>
            <a:r>
              <a:rPr lang="en-US" altLang="zh-TW" dirty="0"/>
              <a:t> &amp; </a:t>
            </a:r>
            <a:r>
              <a:rPr lang="en-US" altLang="zh-TW" dirty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Editors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emacs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&amp; </a:t>
            </a:r>
            <a:r>
              <a:rPr lang="en-US" altLang="zh-TW" dirty="0" err="1">
                <a:solidFill>
                  <a:srgbClr val="FF0000"/>
                </a:solidFill>
              </a:rPr>
              <a:t>nano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Devel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-core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-g++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make</a:t>
            </a:r>
            <a:r>
              <a:rPr lang="en-US" altLang="zh-TW" dirty="0"/>
              <a:t>, &amp; 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2. Do the homework assignment posted on the </a:t>
            </a:r>
            <a:r>
              <a:rPr lang="en-US" altLang="zh-TW" dirty="0" err="1">
                <a:solidFill>
                  <a:srgbClr val="8F45C7"/>
                </a:solidFill>
              </a:rPr>
              <a:t>cyberuniversity</a:t>
            </a:r>
            <a:r>
              <a:rPr lang="en-US" altLang="zh-TW" dirty="0">
                <a:solidFill>
                  <a:srgbClr val="8F45C7"/>
                </a:solidFill>
              </a:rPr>
              <a:t> course website.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753100" y="990600"/>
            <a:ext cx="29718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is a good option.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Use this website and 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google to learn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how to use it.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076700" y="1409700"/>
            <a:ext cx="3200400" cy="1409700"/>
          </a:xfrm>
          <a:prstGeom prst="wedgeRoundRectCallout">
            <a:avLst>
              <a:gd name="adj1" fmla="val -70007"/>
              <a:gd name="adj2" fmla="val 9515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is how I run UNIX.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Cygwin is free.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Use google to learn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about it.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33400" y="3048000"/>
            <a:ext cx="3200400" cy="1714500"/>
          </a:xfrm>
          <a:prstGeom prst="wedgeRoundRectCallout">
            <a:avLst>
              <a:gd name="adj1" fmla="val 86270"/>
              <a:gd name="adj2" fmla="val 4374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Actually, whichever 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UNIX/</a:t>
            </a:r>
            <a:r>
              <a:rPr kumimoji="1" lang="en-US" sz="2400" b="0" i="0" u="none" strike="noStrike" kern="1200" cap="none" spc="-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linux</a:t>
            </a: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you use,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make sure that </a:t>
            </a:r>
            <a:r>
              <a:rPr kumimoji="1" lang="en-US" sz="2400" b="0" i="0" u="none" strike="noStrike" kern="1200" cap="none" spc="-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tsch</a:t>
            </a: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,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dos2unix, and </a:t>
            </a:r>
            <a:r>
              <a:rPr kumimoji="1" lang="en-US" sz="2400" b="0" i="0" u="none" strike="noStrike" kern="1200" cap="none" spc="-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emacs</a:t>
            </a: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,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at least, are installed.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9600" y="4953000"/>
            <a:ext cx="3200400" cy="1714500"/>
          </a:xfrm>
          <a:prstGeom prst="wedgeRoundRectCallout">
            <a:avLst>
              <a:gd name="adj1" fmla="val 86270"/>
              <a:gd name="adj2" fmla="val -29794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We won't use </a:t>
            </a:r>
            <a:r>
              <a:rPr kumimoji="1" lang="en-US" sz="2400" b="0" i="0" u="none" strike="noStrike" kern="1200" cap="none" spc="-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gcc</a:t>
            </a: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,</a:t>
            </a:r>
          </a:p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make, or python, but</a:t>
            </a:r>
          </a:p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include them anyway,</a:t>
            </a:r>
            <a:b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just so you have them.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4936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95300" y="5981700"/>
            <a:ext cx="5638800" cy="4572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1. Set up </a:t>
            </a:r>
            <a:r>
              <a:rPr lang="en-US" altLang="zh-TW" dirty="0" err="1">
                <a:solidFill>
                  <a:srgbClr val="8F45C7"/>
                </a:solidFill>
              </a:rPr>
              <a:t>linux</a:t>
            </a:r>
            <a:r>
              <a:rPr lang="en-US" altLang="zh-TW" dirty="0">
                <a:solidFill>
                  <a:srgbClr val="8F45C7"/>
                </a:solidFill>
              </a:rPr>
              <a:t> on whatever computer you want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It can be an </a:t>
            </a:r>
            <a:r>
              <a:rPr lang="en-US" altLang="zh-TW" dirty="0" err="1"/>
              <a:t>ssh</a:t>
            </a:r>
            <a:r>
              <a:rPr lang="en-US" altLang="zh-TW" dirty="0"/>
              <a:t> into a UNIX system.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boot partition on your computer.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on a bootable USB memory stick.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the </a:t>
            </a:r>
            <a:r>
              <a:rPr lang="en-US" altLang="zh-TW" dirty="0">
                <a:solidFill>
                  <a:schemeClr val="accent2"/>
                </a:solidFill>
              </a:rPr>
              <a:t>Linux Subsystem</a:t>
            </a:r>
            <a:r>
              <a:rPr lang="en-US" altLang="zh-TW" dirty="0"/>
              <a:t> in Windows 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sz="2400" dirty="0"/>
              <a:t>https://docs.microsoft.com/en-us/windows/wsl/install-win10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TW" dirty="0"/>
              <a:t>It can be a </a:t>
            </a:r>
            <a:r>
              <a:rPr lang="en-US" altLang="zh-TW" dirty="0">
                <a:solidFill>
                  <a:schemeClr val="accent2"/>
                </a:solidFill>
              </a:rPr>
              <a:t>Cygwin</a:t>
            </a:r>
            <a:r>
              <a:rPr lang="en-US" altLang="zh-TW" dirty="0"/>
              <a:t> terminal.</a:t>
            </a:r>
          </a:p>
          <a:p>
            <a:pPr lvl="2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dirty="0"/>
              <a:t>When installing, make sure that you select the options to: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Shells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tcsh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Utils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ncurses</a:t>
            </a:r>
            <a:r>
              <a:rPr lang="en-US" altLang="zh-TW" dirty="0"/>
              <a:t> &amp; </a:t>
            </a:r>
            <a:r>
              <a:rPr lang="en-US" altLang="zh-TW" dirty="0">
                <a:solidFill>
                  <a:srgbClr val="FF0000"/>
                </a:solidFill>
              </a:rPr>
              <a:t>dos2unix</a:t>
            </a: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>
                <a:solidFill>
                  <a:srgbClr val="10068E"/>
                </a:solidFill>
              </a:rPr>
              <a:t>Editors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emacs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&amp; </a:t>
            </a:r>
            <a:r>
              <a:rPr lang="en-US" altLang="zh-TW" dirty="0" err="1">
                <a:solidFill>
                  <a:srgbClr val="FF0000"/>
                </a:solidFill>
              </a:rPr>
              <a:t>nano</a:t>
            </a:r>
            <a:endParaRPr lang="en-US" altLang="zh-TW" dirty="0">
              <a:solidFill>
                <a:srgbClr val="FF0000"/>
              </a:solidFill>
            </a:endParaRPr>
          </a:p>
          <a:p>
            <a:pPr marL="1482725" lvl="3" indent="-284163" eaLnBrk="1" hangingPunct="1">
              <a:lnSpc>
                <a:spcPct val="90000"/>
              </a:lnSpc>
              <a:defRPr/>
            </a:pPr>
            <a:r>
              <a:rPr lang="en-US" altLang="zh-TW" dirty="0"/>
              <a:t>Under “</a:t>
            </a:r>
            <a:r>
              <a:rPr lang="en-US" altLang="zh-TW" dirty="0" err="1">
                <a:solidFill>
                  <a:srgbClr val="10068E"/>
                </a:solidFill>
              </a:rPr>
              <a:t>Devel</a:t>
            </a:r>
            <a:r>
              <a:rPr lang="en-US" altLang="zh-TW" dirty="0"/>
              <a:t>,” select to install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-core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gcc</a:t>
            </a:r>
            <a:r>
              <a:rPr lang="en-US" altLang="zh-TW" dirty="0">
                <a:solidFill>
                  <a:srgbClr val="FF0000"/>
                </a:solidFill>
              </a:rPr>
              <a:t>-g++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0000"/>
                </a:solidFill>
              </a:rPr>
              <a:t>make</a:t>
            </a:r>
            <a:r>
              <a:rPr lang="en-US" altLang="zh-TW" dirty="0"/>
              <a:t>, &amp; </a:t>
            </a:r>
            <a:r>
              <a:rPr lang="en-US" altLang="zh-TW" dirty="0">
                <a:solidFill>
                  <a:srgbClr val="FF0000"/>
                </a:solidFill>
              </a:rPr>
              <a:t>python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TW" dirty="0">
                <a:solidFill>
                  <a:srgbClr val="8F45C7"/>
                </a:solidFill>
              </a:rPr>
              <a:t>2. Do the homework assignment posted on the </a:t>
            </a:r>
            <a:r>
              <a:rPr lang="en-US" altLang="zh-TW" dirty="0" err="1">
                <a:solidFill>
                  <a:srgbClr val="8F45C7"/>
                </a:solidFill>
              </a:rPr>
              <a:t>cyberuniversity</a:t>
            </a:r>
            <a:r>
              <a:rPr lang="en-US" altLang="zh-TW" dirty="0">
                <a:solidFill>
                  <a:srgbClr val="8F45C7"/>
                </a:solidFill>
              </a:rPr>
              <a:t> course website.</a:t>
            </a:r>
          </a:p>
          <a:p>
            <a:pPr lvl="1" eaLnBrk="1" hangingPunct="1">
              <a:lnSpc>
                <a:spcPct val="90000"/>
              </a:lnSpc>
              <a:spcBef>
                <a:spcPts val="300"/>
              </a:spcBef>
              <a:defRPr/>
            </a:pPr>
            <a:r>
              <a:rPr lang="en-US" altLang="zh-TW" spc="-100" dirty="0"/>
              <a:t>It’s due on March 1,</a:t>
            </a:r>
            <a:r>
              <a:rPr lang="en-US" altLang="zh-TW" sz="2400" spc="-100" dirty="0"/>
              <a:t> </a:t>
            </a:r>
            <a:r>
              <a:rPr lang="en-US" altLang="zh-TW" spc="-100" dirty="0"/>
              <a:t>but do it before next lectur</a:t>
            </a:r>
            <a:r>
              <a:rPr lang="en-US" altLang="zh-TW" spc="-300" dirty="0"/>
              <a:t>e</a:t>
            </a:r>
            <a:r>
              <a:rPr lang="en-US" altLang="zh-TW" spc="-100" dirty="0"/>
              <a:t>, please.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endParaRPr lang="en-US" altLang="zh-TW" spc="-1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0" y="571500"/>
            <a:ext cx="9144000" cy="49149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300"/>
            <a:ext cx="9144000" cy="5981700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solidFill>
                  <a:srgbClr val="10068E"/>
                </a:solidFill>
              </a:rPr>
              <a:t>Homework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695700" y="990600"/>
            <a:ext cx="3474720" cy="533400"/>
          </a:xfrm>
          <a:prstGeom prst="wedgeRoundRectCallout">
            <a:avLst>
              <a:gd name="adj1" fmla="val -77498"/>
              <a:gd name="adj2" fmla="val 32625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is the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cyberuniversity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.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695700" y="1562100"/>
            <a:ext cx="3474720" cy="533400"/>
          </a:xfrm>
          <a:prstGeom prst="wedgeRoundRectCallout">
            <a:avLst>
              <a:gd name="adj1" fmla="val -100949"/>
              <a:gd name="adj2" fmla="val -180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is our course website.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695700" y="2133600"/>
            <a:ext cx="3474720" cy="533400"/>
          </a:xfrm>
          <a:prstGeom prst="wedgeRoundRectCallout">
            <a:avLst>
              <a:gd name="adj1" fmla="val -121995"/>
              <a:gd name="adj2" fmla="val 6897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is the page where I post.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181600" y="3810000"/>
            <a:ext cx="3962400" cy="457200"/>
          </a:xfrm>
          <a:prstGeom prst="wedgeRoundRectCallout">
            <a:avLst>
              <a:gd name="adj1" fmla="val -40529"/>
              <a:gd name="adj2" fmla="val 15395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Here are the files I've posted: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676400" y="5753100"/>
            <a:ext cx="3619500" cy="533400"/>
          </a:xfrm>
          <a:prstGeom prst="wedgeRoundRectCallout">
            <a:avLst>
              <a:gd name="adj1" fmla="val -64901"/>
              <a:gd name="adj2" fmla="val -3056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 W</a:t>
            </a:r>
            <a:r>
              <a:rPr kumimoji="1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en</a:t>
            </a:r>
            <a:r>
              <a:rPr kumimoji="1" lang="en-US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yo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u 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f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inish</a:t>
            </a:r>
            <a:r>
              <a:rPr kumimoji="1" lang="en-US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</a:t>
            </a:r>
            <a:r>
              <a:rPr kumimoji="1" lang="en-US" sz="2000" b="0" i="0" u="none" strike="noStrike" kern="1200" cap="none" spc="-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e</a:t>
            </a:r>
            <a:r>
              <a:rPr kumimoji="1" lang="en-US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assig</a:t>
            </a:r>
            <a:r>
              <a:rPr kumimoji="1" lang="en-US" sz="2000" b="0" i="0" u="none" strike="noStrike" kern="1200" cap="none" spc="-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nm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en</a:t>
            </a:r>
            <a:r>
              <a:rPr kumimoji="1" lang="en-US" sz="20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, 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where you go to upload it.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181600" y="4152900"/>
            <a:ext cx="3962400" cy="457200"/>
          </a:xfrm>
          <a:prstGeom prst="wedgeRoundRectCallout">
            <a:avLst>
              <a:gd name="adj1" fmla="val -86183"/>
              <a:gd name="adj2" fmla="val 8081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</a:t>
            </a:r>
            <a:r>
              <a:rPr kumimoji="1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he</a:t>
            </a:r>
            <a:r>
              <a:rPr kumimoji="1" lang="en-US" sz="16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l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ecture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no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tes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you'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re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 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v</a:t>
            </a:r>
            <a:r>
              <a:rPr kumimoji="1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ie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w</a:t>
            </a:r>
            <a:r>
              <a:rPr kumimoji="1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</a:t>
            </a:r>
            <a:r>
              <a:rPr kumimoji="1" lang="en-US" sz="2000" b="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ng </a:t>
            </a:r>
            <a:r>
              <a:rPr kumimoji="1" lang="en-US" sz="2000" b="0" i="0" u="none" strike="noStrike" kern="1200" cap="none" spc="-9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no</a:t>
            </a:r>
            <a:r>
              <a:rPr kumimoji="1" lang="en-US" sz="2000" b="0" i="0" u="none" strike="noStrike" kern="1200" cap="none" spc="-1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w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.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5181600" y="4533900"/>
            <a:ext cx="3962400" cy="1676400"/>
          </a:xfrm>
          <a:prstGeom prst="wedgeRoundRectCallout">
            <a:avLst>
              <a:gd name="adj1" fmla="val -75142"/>
              <a:gd name="adj2" fmla="val -5736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The first assignment. Download </a:t>
            </a:r>
            <a:b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the file attached to this post. </a:t>
            </a:r>
          </a:p>
          <a:p>
            <a:pPr marL="0" marR="0" lvl="0" indent="0" algn="ctr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The file needs to be unzipped</a:t>
            </a:r>
            <a:b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and untarred, then you need to </a:t>
            </a:r>
            <a:b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read the README file inside the</a:t>
            </a:r>
            <a:b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directory that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untarring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 created.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00698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8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5" r="1336" b="7802"/>
          <a:stretch/>
        </p:blipFill>
        <p:spPr>
          <a:xfrm>
            <a:off x="7434" y="857250"/>
            <a:ext cx="9136566" cy="602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800698"/>
            <a:ext cx="390545" cy="52390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5524500" y="5486400"/>
            <a:ext cx="3621024" cy="533400"/>
          </a:xfrm>
          <a:prstGeom prst="wedgeRoundRectCallout">
            <a:avLst>
              <a:gd name="adj1" fmla="val -66770"/>
              <a:gd name="adj2" fmla="val -62269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Notice the due date. This button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</a:b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anose="02020500000000000000" pitchFamily="18" charset="-120"/>
                <a:cs typeface="+mn-cs"/>
              </a:rPr>
              <a:t>won't work after the due date.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867400" y="4152900"/>
            <a:ext cx="3276600" cy="533400"/>
          </a:xfrm>
          <a:prstGeom prst="wedgeRoundRectCallout">
            <a:avLst>
              <a:gd name="adj1" fmla="val -73665"/>
              <a:gd name="adj2" fmla="val 7182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Click here to 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submit the assignment.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9530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6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27917 -0.1229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" r="1443" b="7467"/>
          <a:stretch/>
        </p:blipFill>
        <p:spPr>
          <a:xfrm>
            <a:off x="1" y="857250"/>
            <a:ext cx="9144000" cy="603264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5219700" y="5562600"/>
            <a:ext cx="3048000" cy="533400"/>
          </a:xfrm>
          <a:prstGeom prst="wedgeRoundRectCallout">
            <a:avLst>
              <a:gd name="adj1" fmla="val -40171"/>
              <a:gd name="adj2" fmla="val 14433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Click here to 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submit the assignment.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219700" y="3848100"/>
            <a:ext cx="3048000" cy="533400"/>
          </a:xfrm>
          <a:prstGeom prst="wedgeRoundRectCallout">
            <a:avLst>
              <a:gd name="adj1" fmla="val -72551"/>
              <a:gd name="adj2" fmla="val -7100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Incorrect. It is worth points.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219700" y="4419600"/>
            <a:ext cx="3048000" cy="533400"/>
          </a:xfrm>
          <a:prstGeom prst="wedgeRoundRectCallout">
            <a:avLst>
              <a:gd name="adj1" fmla="val -63425"/>
              <a:gd name="adj2" fmla="val 6027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You can re-upload.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219700" y="4991100"/>
            <a:ext cx="3048000" cy="533400"/>
          </a:xfrm>
          <a:prstGeom prst="wedgeRoundRectCallout">
            <a:avLst>
              <a:gd name="adj1" fmla="val -67208"/>
              <a:gd name="adj2" fmla="val 67199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You attach your answer.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4953000"/>
            <a:ext cx="390545" cy="523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596049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22899 0.2393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41" y="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" r="1329" b="5534"/>
          <a:stretch/>
        </p:blipFill>
        <p:spPr>
          <a:xfrm>
            <a:off x="0" y="857250"/>
            <a:ext cx="9143999" cy="600075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3" t="49229" r="2354" b="9282"/>
          <a:stretch/>
        </p:blipFill>
        <p:spPr>
          <a:xfrm>
            <a:off x="2362200" y="3619500"/>
            <a:ext cx="6629400" cy="284952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5829300" y="3352800"/>
            <a:ext cx="3238500" cy="533400"/>
          </a:xfrm>
          <a:prstGeom prst="wedgeRoundRectCallout">
            <a:avLst>
              <a:gd name="adj1" fmla="val -83904"/>
              <a:gd name="adj2" fmla="val 6250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Click here to 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select your </a:t>
            </a:r>
            <a:r>
              <a:rPr kumimoji="1" lang="en-US" sz="2000" b="0" i="0" u="none" strike="noStrike" kern="1200" cap="none" spc="-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tarfile</a:t>
            </a: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829300" y="4686300"/>
            <a:ext cx="3238500" cy="533400"/>
          </a:xfrm>
          <a:prstGeom prst="wedgeRoundRectCallout">
            <a:avLst>
              <a:gd name="adj1" fmla="val 4543"/>
              <a:gd name="adj2" fmla="val 247737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Click here to </a:t>
            </a:r>
            <a:b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</a:b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actually submit it.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596049"/>
            <a:ext cx="390545" cy="5239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55" y="3924300"/>
            <a:ext cx="390545" cy="5239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61341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31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12604 -0.3895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-1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34583 0.3219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2" r="1425" b="5534"/>
          <a:stretch/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6134100"/>
            <a:ext cx="390545" cy="523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5151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6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74132 0.05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66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8" r="1425" b="5534"/>
          <a:stretch/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515100"/>
            <a:ext cx="390545" cy="523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727" y="62865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317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91615 -0.032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99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" r="1400" b="5620"/>
          <a:stretch/>
        </p:blipFill>
        <p:spPr>
          <a:xfrm>
            <a:off x="0" y="857250"/>
            <a:ext cx="9144000" cy="600075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 bwMode="auto">
          <a:xfrm>
            <a:off x="4914900" y="3200400"/>
            <a:ext cx="4000500" cy="533400"/>
          </a:xfrm>
          <a:prstGeom prst="wedgeRoundRectCallout">
            <a:avLst>
              <a:gd name="adj1" fmla="val -37600"/>
              <a:gd name="adj2" fmla="val 19066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42% for homework assignments.</a:t>
            </a:r>
          </a:p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So do you homework!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727" y="62865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64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rooms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42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" r="1449" b="5577"/>
          <a:stretch/>
        </p:blipFill>
        <p:spPr>
          <a:xfrm>
            <a:off x="-9197" y="861191"/>
            <a:ext cx="9144000" cy="600075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7086600" y="5181600"/>
            <a:ext cx="2019300" cy="533400"/>
          </a:xfrm>
          <a:prstGeom prst="wedgeRoundRectCallout">
            <a:avLst>
              <a:gd name="adj1" fmla="val -112784"/>
              <a:gd name="adj2" fmla="val 68029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Holiday!!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086600" y="4152900"/>
            <a:ext cx="2019300" cy="533400"/>
          </a:xfrm>
          <a:prstGeom prst="wedgeRoundRectCallout">
            <a:avLst>
              <a:gd name="adj1" fmla="val -116294"/>
              <a:gd name="adj2" fmla="val -6079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Holiday!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486400" y="1981200"/>
            <a:ext cx="3733800" cy="1143000"/>
          </a:xfrm>
          <a:prstGeom prst="wedgeRoundRectCallout">
            <a:avLst>
              <a:gd name="adj1" fmla="val 15439"/>
              <a:gd name="adj2" fmla="val 14734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It is to make up for all of </a:t>
            </a:r>
          </a:p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this lost time, that I assigned</a:t>
            </a:r>
          </a:p>
          <a:p>
            <a:pPr marL="0" marR="0" lvl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t>a homework in this first week.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ED1C24"/>
              </a:clrFrom>
              <a:clrTo>
                <a:srgbClr val="ED1C2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727" y="6286500"/>
            <a:ext cx="390545" cy="52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654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648"/>
            <a:ext cx="9144000" cy="59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985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0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60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70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e</a:t>
            </a: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8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altLang="zh-TW" sz="2400" b="0" dirty="0">
                <a:solidFill>
                  <a:srgbClr val="FFFFFF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 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1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1  ls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177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2  cd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history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6400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34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838"/>
          </a:xfrm>
        </p:spPr>
        <p:txBody>
          <a:bodyPr/>
          <a:lstStyle/>
          <a:p>
            <a:pPr eaLnBrk="1" hangingPunct="1"/>
            <a:r>
              <a:rPr lang="en-US" altLang="zh-TW" sz="5400" b="1" dirty="0">
                <a:solidFill>
                  <a:srgbClr val="0033CC"/>
                </a:solidFill>
              </a:rPr>
              <a:t>history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3  echo Hello world!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!11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867710" y="649709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231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1524000"/>
            <a:ext cx="5791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08720"/>
            <a:ext cx="8534400" cy="316835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Lists the </a:t>
            </a:r>
            <a:r>
              <a:rPr lang="en-US" altLang="zh-TW" sz="4400" b="1" dirty="0">
                <a:solidFill>
                  <a:srgbClr val="FF0000"/>
                </a:solidFill>
                <a:latin typeface="High Tower Text" pitchFamily="18" charset="0"/>
              </a:rPr>
              <a:t>history</a:t>
            </a:r>
            <a:r>
              <a:rPr lang="en-US" altLang="zh-TW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of commands you typed.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14600" y="648197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 bwMode="auto">
          <a:xfrm>
            <a:off x="1219200" y="1676400"/>
            <a:ext cx="6553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41418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1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12" grpId="0"/>
      <p:bldP spid="46083" grpId="0" build="p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echo 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If you type extra    spaces, you will not see them.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If you type extra spaces, you will not see them.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600" dirty="0"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600" dirty="0">
                <a:solidFill>
                  <a:srgbClr val="FFFF00"/>
                </a:solidFill>
                <a:latin typeface="High Tower Text" pitchFamily="18" charset="0"/>
              </a:rPr>
              <a:t>"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Unless   you   use      quotes.</a:t>
            </a:r>
            <a:r>
              <a:rPr lang="en-US" altLang="zh-TW" sz="2600" dirty="0">
                <a:solidFill>
                  <a:srgbClr val="FFFF00"/>
                </a:solidFill>
                <a:latin typeface="High Tower Text" pitchFamily="18" charset="0"/>
              </a:rPr>
              <a:t>"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Unless   you   use      quotes.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600" dirty="0"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400" dirty="0">
                <a:solidFill>
                  <a:srgbClr val="FFFF00"/>
                </a:solidFill>
                <a:latin typeface="High Tower Text" pitchFamily="18" charset="0"/>
              </a:rPr>
              <a:t>n</a:t>
            </a:r>
            <a:r>
              <a:rPr lang="en-US" altLang="zh-TW" sz="24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With this flag, there is no newline.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With this flag, there is no newline.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400" dirty="0">
                <a:solidFill>
                  <a:schemeClr val="bg1"/>
                </a:solidFill>
                <a:latin typeface="Arial" charset="0"/>
              </a:rPr>
              <a:t> </a:t>
            </a: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echo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808428" y="3434964"/>
            <a:ext cx="838200" cy="381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/>
                </a:solidFill>
                <a:latin typeface="High Tower Text" pitchFamily="18" charset="0"/>
              </a:rPr>
              <a:t>echo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533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endParaRPr lang="en-US" altLang="zh-TW" sz="26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6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90600" y="405993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90600" y="2487168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67400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0600" y="3132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4364" y="3441233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76872" y="3132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4  cat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152495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5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219200" y="1524000"/>
            <a:ext cx="65532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11701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6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-w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fileA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7710" y="648934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3878494" y="5785207"/>
            <a:ext cx="4953000" cy="1066800"/>
          </a:xfrm>
          <a:prstGeom prst="wedgeRoundRectCallout">
            <a:avLst>
              <a:gd name="adj1" fmla="val -79637"/>
              <a:gd name="adj2" fmla="val 2994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You can also do it by using starting letters, rather than a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23160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31720" y="6492240"/>
            <a:ext cx="138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9224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32659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1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7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wc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-c f*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35674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3392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8  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19200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</p:spTree>
    <p:extLst>
      <p:ext uri="{BB962C8B-B14F-4D97-AF65-F5344CB8AC3E}">
        <p14:creationId xmlns:p14="http://schemas.microsoft.com/office/powerpoint/2010/main" val="428290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426464" y="1685676"/>
            <a:ext cx="6126480" cy="5172323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 9  </a:t>
            </a:r>
            <a:r>
              <a:rPr lang="en-US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</a:t>
            </a: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PA2/rooms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10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</a:t>
            </a:r>
            <a:r>
              <a:rPr lang="en-US" altLang="zh-TW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11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12  </a:t>
            </a:r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cd 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13  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altLang="zh-TW" sz="2400" b="0" spc="-17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 14  </a:t>
            </a:r>
            <a:r>
              <a:rPr lang="en-US" altLang="zh-TW" sz="2400" b="0" spc="-17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history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!11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basename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`</a:t>
            </a: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`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n</a:t>
            </a: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chemeClr val="bg1"/>
                </a:solidFill>
                <a:latin typeface="Lucida Console" pitchFamily="49" charset="0"/>
                <a:ea typeface="新細明體" charset="-120"/>
              </a:rPr>
              <a:t>%</a:t>
            </a: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 !p</a:t>
            </a:r>
          </a:p>
          <a:p>
            <a:pPr>
              <a:lnSpc>
                <a:spcPct val="93000"/>
              </a:lnSpc>
            </a:pPr>
            <a:r>
              <a:rPr lang="en-US" sz="2400" b="0" dirty="0" err="1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pwd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  <a:p>
            <a:pPr>
              <a:lnSpc>
                <a:spcPct val="93000"/>
              </a:lnSpc>
            </a:pPr>
            <a:r>
              <a:rPr lang="en-US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/home/Me/start/e</a:t>
            </a:r>
            <a:endParaRPr lang="en-US" altLang="zh-TW" sz="2400" b="0" dirty="0">
              <a:solidFill>
                <a:srgbClr val="FFFFFF">
                  <a:lumMod val="95000"/>
                </a:srgbClr>
              </a:solidFill>
              <a:latin typeface="Lucida Console" pitchFamily="49" charset="0"/>
              <a:ea typeface="新細明體" charset="-12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03648" y="1676400"/>
            <a:ext cx="57912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 dirty="0">
                <a:solidFill>
                  <a:srgbClr val="0033CC"/>
                </a:solidFill>
              </a:rPr>
              <a:t>!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403648" y="1524000"/>
            <a:ext cx="64008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b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304800" y="908720"/>
            <a:ext cx="8534400" cy="175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The </a:t>
            </a:r>
            <a:r>
              <a:rPr lang="en-US" altLang="zh-TW" sz="4400" b="1" kern="0" dirty="0">
                <a:solidFill>
                  <a:srgbClr val="FF0000"/>
                </a:solidFill>
                <a:latin typeface="Garamond" panose="02020404030301010803" pitchFamily="18" charset="0"/>
              </a:rPr>
              <a:t>!</a:t>
            </a:r>
            <a:r>
              <a:rPr lang="en-US" altLang="zh-TW" sz="2800" b="0" kern="0" dirty="0">
                <a:solidFill>
                  <a:srgbClr val="FF0000"/>
                </a:solidFill>
                <a:latin typeface="Lucida Grande" charset="0"/>
              </a:rPr>
              <a:t>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command is a way to rerun an old command,</a:t>
            </a:r>
          </a:p>
          <a:p>
            <a:pPr marL="0" indent="0" eaLnBrk="1" hangingPunct="1">
              <a:lnSpc>
                <a:spcPct val="85000"/>
              </a:lnSpc>
              <a:buFontTx/>
              <a:buNone/>
            </a:pP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based on its history number.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70315" y="6483096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425765" y="6417226"/>
            <a:ext cx="294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0" dirty="0">
                <a:solidFill>
                  <a:srgbClr val="FFFFFF">
                    <a:lumMod val="95000"/>
                  </a:srgbClr>
                </a:solidFill>
                <a:latin typeface="Lucida Console" pitchFamily="49" charset="0"/>
                <a:ea typeface="新細明體" charset="-120"/>
              </a:rPr>
              <a:t>%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3733800" y="2590800"/>
            <a:ext cx="5181600" cy="1981200"/>
          </a:xfrm>
          <a:prstGeom prst="wedgeRoundRectCallout">
            <a:avLst>
              <a:gd name="adj1" fmla="val -33292"/>
              <a:gd name="adj2" fmla="val -13799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Although you</a:t>
            </a:r>
            <a:r>
              <a:rPr lang="en-US" altLang="zh-TW" sz="2800" b="0" i="1" dirty="0">
                <a:solidFill>
                  <a:srgbClr val="000000"/>
                </a:solidFill>
              </a:rPr>
              <a:t> can </a:t>
            </a:r>
            <a:r>
              <a:rPr lang="en-US" altLang="zh-TW" sz="2800" b="0" dirty="0">
                <a:solidFill>
                  <a:srgbClr val="000000"/>
                </a:solidFill>
              </a:rPr>
              <a:t>run commands this way, it is </a:t>
            </a:r>
            <a:r>
              <a:rPr lang="en-US" altLang="zh-TW" sz="2800" b="0" dirty="0">
                <a:solidFill>
                  <a:srgbClr val="FF0000"/>
                </a:solidFill>
              </a:rPr>
              <a:t>very dangerous</a:t>
            </a:r>
            <a:r>
              <a:rPr lang="en-US" altLang="zh-TW" sz="2800" b="0" dirty="0">
                <a:solidFill>
                  <a:srgbClr val="000000"/>
                </a:solidFill>
              </a:rPr>
              <a:t>, because you might type the wrong number and end up erasing files, etc.  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3810000" y="5029200"/>
            <a:ext cx="4114800" cy="1447800"/>
          </a:xfrm>
          <a:prstGeom prst="wedgeRoundRectCallout">
            <a:avLst>
              <a:gd name="adj1" fmla="val 1518"/>
              <a:gd name="adj2" fmla="val -15137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The better way is to use the ‘</a:t>
            </a:r>
            <a:r>
              <a:rPr lang="en-US" altLang="zh-TW" sz="2800" dirty="0">
                <a:solidFill>
                  <a:srgbClr val="000000"/>
                </a:solidFill>
              </a:rPr>
              <a:t>up arrow</a:t>
            </a:r>
            <a:r>
              <a:rPr lang="en-US" altLang="zh-TW" sz="2800" b="0" dirty="0">
                <a:solidFill>
                  <a:srgbClr val="000000"/>
                </a:solidFill>
              </a:rPr>
              <a:t>’ button to scroll through previous commands.</a:t>
            </a:r>
          </a:p>
        </p:txBody>
      </p:sp>
    </p:spTree>
    <p:extLst>
      <p:ext uri="{BB962C8B-B14F-4D97-AF65-F5344CB8AC3E}">
        <p14:creationId xmlns:p14="http://schemas.microsoft.com/office/powerpoint/2010/main" val="7605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graphicFrame>
        <p:nvGraphicFramePr>
          <p:cNvPr id="23570" name="Group 18"/>
          <p:cNvGraphicFramePr>
            <a:graphicFrameLocks noGrp="1"/>
          </p:cNvGraphicFramePr>
          <p:nvPr/>
        </p:nvGraphicFramePr>
        <p:xfrm>
          <a:off x="107504" y="1143000"/>
          <a:ext cx="9036496" cy="5490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30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echo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spc="-100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Print text back to the screen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(-n suppresses \n 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wc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lwc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)</a:t>
                      </a: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Word count.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(Also counts lines and bytes.)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73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(-</a:t>
                      </a:r>
                      <a:r>
                        <a:rPr kumimoji="1" lang="en-US" alt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cfd</a:t>
                      </a: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</a:t>
                      </a:r>
                      <a:b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</a:b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 Narrow" pitchFamily="34" charset="0"/>
                          <a:ea typeface="新細明體" pitchFamily="18" charset="-120"/>
                        </a:rPr>
                        <a:t>   --complement)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marB="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Cut columns or fields from lines of a file</a:t>
                      </a:r>
                    </a:p>
                  </a:txBody>
                  <a:tcPr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alias</a:t>
                      </a: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Create a command shortcut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basename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Extract the directory name from a path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history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Lists the history of commands you typed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!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Rerun earlier commands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Miscellaneous Commands</a:t>
            </a:r>
          </a:p>
        </p:txBody>
      </p:sp>
    </p:spTree>
    <p:extLst>
      <p:ext uri="{BB962C8B-B14F-4D97-AF65-F5344CB8AC3E}">
        <p14:creationId xmlns:p14="http://schemas.microsoft.com/office/powerpoint/2010/main" val="10920187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440424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7784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If cat has no </a:t>
            </a:r>
            <a:r>
              <a:rPr lang="en-US" altLang="zh-TW" spc="-100" dirty="0" err="1">
                <a:solidFill>
                  <a:srgbClr val="0033CC"/>
                </a:solidFill>
              </a:rPr>
              <a:t>arg</a:t>
            </a:r>
            <a:r>
              <a:rPr lang="en-US" altLang="zh-TW" spc="-100" dirty="0">
                <a:solidFill>
                  <a:srgbClr val="0033CC"/>
                </a:solidFill>
              </a:rPr>
              <a:t>, it uses the keyboard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CherryPie.txt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n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       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 What should I type?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2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Hey, Why did it print what I typed?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  <a:endParaRPr lang="en-US" altLang="zh-TW" sz="28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3  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How to stop it?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By pressing Ctrl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c.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n &lt; CherryPie.txt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1   4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2   1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3   4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5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rgbClr val="FFFFFF"/>
                </a:solidFill>
                <a:latin typeface="Bodoni MT" panose="02070603080606020203" pitchFamily="18" charset="0"/>
              </a:rPr>
              <a:t>        4   1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latin typeface="High Tower Text" panose="02040502050506030303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68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5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High Tower Text" panose="020405020505060303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218688" y="4602480"/>
            <a:ext cx="0" cy="283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81000" y="46024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310128" y="780592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768096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563624" y="2392680"/>
            <a:ext cx="0" cy="2651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2392680"/>
            <a:ext cx="0" cy="2468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483864" y="2670048"/>
            <a:ext cx="0" cy="30175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81000" y="2697480"/>
            <a:ext cx="0" cy="2743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733288" y="3300984"/>
            <a:ext cx="0" cy="2926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81000" y="33284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2715768" y="396849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381000" y="39684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950208" y="492861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507480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641855" y="4928616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2819400" y="1524000"/>
            <a:ext cx="6027712" cy="3048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As we learned last week, a cat command</a:t>
            </a:r>
            <a:r>
              <a:rPr lang="en-US" altLang="zh-TW" sz="2800" dirty="0"/>
              <a:t> can be given one or more arguments. These arguments are the names of the f</a:t>
            </a:r>
            <a:r>
              <a:rPr lang="en-US" altLang="zh-TW" sz="2800" spc="-20" dirty="0"/>
              <a:t>iles you want to display. (The command </a:t>
            </a:r>
            <a:br>
              <a:rPr lang="en-US" altLang="zh-TW" sz="2800" dirty="0"/>
            </a:br>
            <a:r>
              <a:rPr lang="en-US" altLang="zh-TW" sz="2800" dirty="0"/>
              <a:t>is called cat because the output display will concatenate these files together).</a:t>
            </a:r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2209800" y="2590800"/>
            <a:ext cx="6172200" cy="762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But what happens if no</a:t>
            </a:r>
            <a:r>
              <a:rPr lang="en-US" altLang="zh-TW" sz="2800" dirty="0"/>
              <a:t> argument is given?</a:t>
            </a:r>
          </a:p>
        </p:txBody>
      </p:sp>
      <p:sp>
        <p:nvSpPr>
          <p:cNvPr id="34" name="AutoShape 5"/>
          <p:cNvSpPr>
            <a:spLocks noChangeArrowheads="1"/>
          </p:cNvSpPr>
          <p:nvPr/>
        </p:nvSpPr>
        <p:spPr bwMode="auto">
          <a:xfrm>
            <a:off x="1066800" y="3048000"/>
            <a:ext cx="5867400" cy="1524000"/>
          </a:xfrm>
          <a:prstGeom prst="wedgeRoundRectCallout">
            <a:avLst>
              <a:gd name="adj1" fmla="val -59671"/>
              <a:gd name="adj2" fmla="val -5769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What happens is: it takes its input from the keyboard. So it is now waiting for us to give it some keyboard input.</a:t>
            </a:r>
            <a:endParaRPr lang="en-US" altLang="zh-TW" sz="2800" dirty="0"/>
          </a:p>
        </p:txBody>
      </p:sp>
      <p:sp>
        <p:nvSpPr>
          <p:cNvPr id="35" name="AutoShape 5"/>
          <p:cNvSpPr>
            <a:spLocks noChangeArrowheads="1"/>
          </p:cNvSpPr>
          <p:nvPr/>
        </p:nvSpPr>
        <p:spPr bwMode="auto">
          <a:xfrm>
            <a:off x="2133600" y="5257800"/>
            <a:ext cx="7010400" cy="1600200"/>
          </a:xfrm>
          <a:prstGeom prst="wedgeRoundRectCallout">
            <a:avLst>
              <a:gd name="adj1" fmla="val -56483"/>
              <a:gd name="adj2" fmla="val -551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This is a redirect. You use it to trick a command into getting its keyboard input from a file. </a:t>
            </a:r>
            <a:br>
              <a:rPr lang="en-US" altLang="zh-TW" sz="2800" spc="-20" dirty="0"/>
            </a:br>
            <a:r>
              <a:rPr lang="en-US" altLang="zh-TW" sz="2800" spc="-20" dirty="0"/>
              <a:t>(That is: the cat command will think you have typed its input, but it actually comes from a file.)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1393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1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1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"/>
                            </p:stCondLst>
                            <p:childTnLst>
                              <p:par>
                                <p:cTn id="1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701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01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01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01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5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5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00"/>
                            </p:stCondLst>
                            <p:childTnLst>
                              <p:par>
                                <p:cTn id="24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/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d, 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CherryPie.txt </a:t>
            </a:r>
            <a:r>
              <a:rPr lang="en-US" altLang="zh-TW" sz="2800" dirty="0">
                <a:solidFill>
                  <a:schemeClr val="bg1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crust,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3923928" y="137082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641855" y="136245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555764" y="197432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641855" y="196596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644260" y="257782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640080" y="2569464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6736268" y="409573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37032" y="4087368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688628" y="76731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41855" y="758952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/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rgbClr val="FFFFFF"/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2819400" y="1447800"/>
            <a:ext cx="6027712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Notice that </a:t>
            </a:r>
            <a:r>
              <a:rPr lang="en-US" altLang="zh-TW" sz="2800" spc="-20" dirty="0" err="1"/>
              <a:t>wc</a:t>
            </a:r>
            <a:r>
              <a:rPr lang="en-US" altLang="zh-TW" sz="2800" spc="-20" dirty="0"/>
              <a:t> prints not only the number of characters, but also the file name.</a:t>
            </a:r>
            <a:endParaRPr lang="en-US" altLang="zh-TW" sz="2800" dirty="0"/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1600200" y="2209800"/>
            <a:ext cx="6400800" cy="2514600"/>
          </a:xfrm>
          <a:prstGeom prst="wedgeRoundRectCallout">
            <a:avLst>
              <a:gd name="adj1" fmla="val -64681"/>
              <a:gd name="adj2" fmla="val -62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 anchorCtr="0"/>
          <a:lstStyle/>
          <a:p>
            <a:pPr marL="112713">
              <a:lnSpc>
                <a:spcPct val="105000"/>
              </a:lnSpc>
              <a:spcAft>
                <a:spcPts val="0"/>
              </a:spcAft>
            </a:pPr>
            <a:r>
              <a:rPr lang="en-US" altLang="zh-TW" sz="2800" spc="-20" dirty="0"/>
              <a:t>When input is redirected to </a:t>
            </a:r>
            <a:r>
              <a:rPr lang="en-US" altLang="zh-TW" sz="2800" spc="-20" dirty="0" err="1"/>
              <a:t>wc</a:t>
            </a:r>
            <a:r>
              <a:rPr lang="en-US" altLang="zh-TW" sz="2800" spc="-20" dirty="0"/>
              <a:t>, it will think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50" dirty="0"/>
              <a:t>i</a:t>
            </a:r>
            <a:r>
              <a:rPr lang="en-US" altLang="zh-TW" sz="2800" spc="-20" dirty="0"/>
              <a:t>np</a:t>
            </a:r>
            <a:r>
              <a:rPr lang="en-US" altLang="zh-TW" sz="2800" spc="60" dirty="0"/>
              <a:t>u</a:t>
            </a:r>
            <a:r>
              <a:rPr lang="en-US" altLang="zh-TW" sz="2800" spc="-20" dirty="0"/>
              <a:t>t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w</a:t>
            </a:r>
            <a:r>
              <a:rPr lang="en-US" altLang="zh-TW" sz="2800" dirty="0"/>
              <a:t>a</a:t>
            </a:r>
            <a:r>
              <a:rPr lang="en-US" altLang="zh-TW" sz="2800" spc="-20" dirty="0"/>
              <a:t>s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keybo</a:t>
            </a:r>
            <a:r>
              <a:rPr lang="en-US" altLang="zh-TW" sz="2800" dirty="0"/>
              <a:t>ar</a:t>
            </a:r>
            <a:r>
              <a:rPr lang="en-US" altLang="zh-TW" sz="2800" spc="-20" dirty="0"/>
              <a:t>d.</a:t>
            </a:r>
            <a:r>
              <a:rPr lang="en-US" altLang="zh-TW" sz="2000" spc="-20" dirty="0"/>
              <a:t>  </a:t>
            </a:r>
            <a:r>
              <a:rPr lang="en-US" altLang="zh-TW" sz="2800" spc="-20" dirty="0"/>
              <a:t>So </a:t>
            </a:r>
            <a:r>
              <a:rPr lang="en-US" altLang="zh-TW" sz="2800" spc="80" dirty="0"/>
              <a:t>i</a:t>
            </a:r>
            <a:r>
              <a:rPr lang="en-US" altLang="zh-TW" sz="2800" spc="-20" dirty="0"/>
              <a:t>t</a:t>
            </a:r>
            <a:r>
              <a:rPr lang="en-US" altLang="zh-TW" spc="-20" dirty="0"/>
              <a:t>  </a:t>
            </a:r>
            <a:r>
              <a:rPr lang="en-US" altLang="zh-TW" sz="2800" spc="-20" dirty="0"/>
              <a:t>won</a:t>
            </a:r>
            <a:r>
              <a:rPr lang="en-US" altLang="zh-TW" sz="2800" spc="80" dirty="0"/>
              <a:t>'</a:t>
            </a:r>
            <a:r>
              <a:rPr lang="en-US" altLang="zh-TW" sz="2800" spc="-20" dirty="0"/>
              <a:t>t </a:t>
            </a:r>
            <a:br>
              <a:rPr lang="en-US" altLang="zh-TW" sz="2800" spc="-20" dirty="0"/>
            </a:br>
            <a:r>
              <a:rPr lang="en-US" altLang="zh-TW" sz="2800" spc="-20" dirty="0"/>
              <a:t>know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t</a:t>
            </a:r>
            <a:r>
              <a:rPr lang="en-US" altLang="zh-TW" sz="2800" spc="-20" dirty="0"/>
              <a:t>he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f</a:t>
            </a:r>
            <a:r>
              <a:rPr lang="en-US" altLang="zh-TW" sz="2800" spc="-20" dirty="0"/>
              <a:t>ile's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name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and</a:t>
            </a:r>
            <a:r>
              <a:rPr lang="en-US" altLang="zh-TW" sz="1600" spc="-20" dirty="0"/>
              <a:t>  </a:t>
            </a:r>
            <a:r>
              <a:rPr lang="en-US" altLang="zh-TW" sz="2800" spc="80" dirty="0"/>
              <a:t>i</a:t>
            </a:r>
            <a:r>
              <a:rPr lang="en-US" altLang="zh-TW" sz="2800" spc="-20" dirty="0"/>
              <a:t>t</a:t>
            </a:r>
            <a:r>
              <a:rPr lang="en-US" altLang="zh-TW" sz="1600" spc="-20" dirty="0"/>
              <a:t>  </a:t>
            </a:r>
            <a:r>
              <a:rPr lang="en-US" altLang="zh-TW" sz="2800" spc="-20" dirty="0"/>
              <a:t>wo</a:t>
            </a:r>
            <a:r>
              <a:rPr lang="en-US" altLang="zh-TW" sz="2800" spc="-40" dirty="0"/>
              <a:t>n</a:t>
            </a:r>
            <a:r>
              <a:rPr lang="en-US" altLang="zh-TW" sz="2800" spc="70" dirty="0"/>
              <a:t>'</a:t>
            </a:r>
            <a:r>
              <a:rPr lang="en-US" altLang="zh-TW" sz="2800" dirty="0"/>
              <a:t>t</a:t>
            </a:r>
            <a:r>
              <a:rPr lang="en-US" altLang="zh-TW" sz="1600" dirty="0"/>
              <a:t>  </a:t>
            </a:r>
            <a:r>
              <a:rPr lang="en-US" altLang="zh-TW" sz="2800" dirty="0"/>
              <a:t>p</a:t>
            </a:r>
            <a:r>
              <a:rPr lang="en-US" altLang="zh-TW" sz="2800" spc="60" dirty="0"/>
              <a:t>r</a:t>
            </a:r>
            <a:r>
              <a:rPr lang="en-US" altLang="zh-TW" sz="2800" dirty="0"/>
              <a:t>int</a:t>
            </a:r>
            <a:r>
              <a:rPr lang="en-US" altLang="zh-TW" sz="1600" dirty="0"/>
              <a:t>  </a:t>
            </a:r>
            <a:r>
              <a:rPr lang="en-US" altLang="zh-TW" sz="2800" spc="80" dirty="0"/>
              <a:t>it</a:t>
            </a:r>
            <a:r>
              <a:rPr lang="en-US" altLang="zh-TW" sz="2800" spc="-20" dirty="0"/>
              <a:t>. </a:t>
            </a:r>
            <a:br>
              <a:rPr lang="en-US" altLang="zh-TW" sz="2800" spc="-20" dirty="0"/>
            </a:br>
            <a:r>
              <a:rPr lang="en-US" altLang="zh-TW" sz="2800" spc="-40" dirty="0"/>
              <a:t>Note: This is a useful trick to know, as there are situations that require just the number.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2971800" y="3962400"/>
            <a:ext cx="5562600" cy="11430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altLang="zh-TW" sz="2800" spc="-20" dirty="0"/>
              <a:t>As you see, paste with one argument acts just like cat.</a:t>
            </a:r>
            <a:endParaRPr lang="en-US" altLang="zh-TW" sz="2800" dirty="0"/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702097" y="4478052"/>
            <a:ext cx="3733800" cy="1219200"/>
          </a:xfrm>
          <a:prstGeom prst="wedgeRoundRectCallout">
            <a:avLst>
              <a:gd name="adj1" fmla="val -63128"/>
              <a:gd name="adj2" fmla="val -6302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The "-" indicates that this column's data comes from redirection.</a:t>
            </a:r>
            <a:endParaRPr lang="en-US" altLang="zh-TW" sz="2800" dirty="0"/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40894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1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"/>
                            </p:stCondLst>
                            <p:childTnLst>
                              <p:par>
                                <p:cTn id="7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1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"/>
                            </p:stCondLst>
                            <p:childTnLst>
                              <p:par>
                                <p:cTn id="1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01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601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75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000000"/>
                </a:solidFill>
                <a:latin typeface="Arial" charset="0"/>
              </a:rPr>
              <a:t>%</a:t>
            </a: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wc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228600" y="2926422"/>
            <a:ext cx="838200" cy="381000"/>
          </a:xfrm>
          <a:prstGeom prst="wedgeRoundRectCallout">
            <a:avLst>
              <a:gd name="adj1" fmla="val 18631"/>
              <a:gd name="adj2" fmla="val -166089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1 line</a:t>
            </a: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066800" y="2926422"/>
            <a:ext cx="990600" cy="381000"/>
          </a:xfrm>
          <a:prstGeom prst="wedgeRoundRectCallout">
            <a:avLst>
              <a:gd name="adj1" fmla="val -38413"/>
              <a:gd name="adj2" fmla="val -167244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2 words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057400" y="2926422"/>
            <a:ext cx="1676400" cy="381000"/>
          </a:xfrm>
          <a:prstGeom prst="wedgeRoundRectCallout">
            <a:avLst>
              <a:gd name="adj1" fmla="val -74148"/>
              <a:gd name="adj2" fmla="val -178801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13 characters</a:t>
            </a: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733800" y="2926422"/>
            <a:ext cx="1219200" cy="381000"/>
          </a:xfrm>
          <a:prstGeom prst="wedgeRoundRectCallout">
            <a:avLst>
              <a:gd name="adj1" fmla="val -148076"/>
              <a:gd name="adj2" fmla="val -175720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none" anchor="ctr" anchorCtr="0"/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000000"/>
                </a:solidFill>
              </a:rPr>
              <a:t>filename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990600" y="2606040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07604" y="1916831"/>
            <a:ext cx="138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90600" y="1243584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1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1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1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, </a:t>
            </a:r>
            <a:r>
              <a:rPr lang="en-US" altLang="zh-TW" sz="2800" dirty="0">
                <a:solidFill>
                  <a:srgbClr val="FF33CC"/>
                </a:solidFill>
                <a:latin typeface="High Tower Text" panose="02040502050506030303" pitchFamily="18" charset="0"/>
              </a:rPr>
              <a:t>CherryPie.txt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&lt;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rgbClr val="FFFF00"/>
                </a:solidFill>
                <a:latin typeface="High Tower Text" panose="02040502050506030303" pitchFamily="18" charset="0"/>
              </a:rPr>
              <a:t>CherryPie.txt</a:t>
            </a:r>
            <a:endParaRPr lang="en-US" altLang="zh-TW" sz="2400" dirty="0">
              <a:solidFill>
                <a:srgbClr val="FFFF00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cups frozen tart cherries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cups granulated sugar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tablespoons cornstarch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33CC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33CC"/>
                </a:solidFill>
                <a:latin typeface="High Tower Text" panose="02040502050506030303" pitchFamily="18" charset="0"/>
              </a:rPr>
              <a:t> pie crust</a:t>
            </a:r>
            <a:r>
              <a:rPr lang="en-US" altLang="zh-TW" sz="2800" spc="-100" dirty="0">
                <a:solidFill>
                  <a:schemeClr val="bg1"/>
                </a:solidFill>
                <a:latin typeface="High Tower Text" panose="02040502050506030303" pitchFamily="18" charset="0"/>
              </a:rPr>
              <a:t>,</a:t>
            </a:r>
            <a:r>
              <a:rPr lang="en-US" altLang="zh-TW" sz="2400" spc="-100" dirty="0">
                <a:solidFill>
                  <a:srgbClr val="FFFF00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00"/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endParaRPr lang="en-US" altLang="zh-TW" sz="2800" spc="-10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rgbClr val="FFFFFF"/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rgbClr val="FFFFFF"/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41855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2344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en-US" altLang="zh-TW" spc="-100" dirty="0">
                <a:solidFill>
                  <a:srgbClr val="0033CC"/>
                </a:solidFill>
              </a:rPr>
              <a:t>Redirection Can Affect Commands</a:t>
            </a:r>
            <a:endParaRPr lang="en-US" altLang="zh-TW" sz="4800" spc="-1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60198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CherryPie.txt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 &lt; CherryPie.txt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</a:p>
          <a:p>
            <a:pPr marL="0" lvl="0" indent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18</a:t>
            </a:r>
            <a:r>
              <a:rPr lang="en-US" altLang="zh-TW" sz="280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98</a:t>
            </a:r>
            <a:endParaRPr lang="en-US" altLang="zh-TW" sz="2800" spc="10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d, CherryPie.txt </a:t>
            </a:r>
            <a:r>
              <a:rPr lang="en-US" altLang="zh-TW" sz="2800" dirty="0">
                <a:solidFill>
                  <a:srgbClr val="7F7F7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cups frozen tart cherries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tablespoons cornstarch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crust,</a:t>
            </a:r>
            <a:r>
              <a:rPr lang="en-US" altLang="zh-TW" sz="2400" spc="-100" dirty="0">
                <a:solidFill>
                  <a:schemeClr val="bg1">
                    <a:lumMod val="50000"/>
                  </a:schemeClr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pie crust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dirty="0">
                <a:latin typeface="Arial Narrow" panose="020B0606020202030204" pitchFamily="34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paste </a:t>
            </a:r>
            <a:r>
              <a:rPr lang="en-US" altLang="zh-TW" sz="2800" dirty="0">
                <a:solidFill>
                  <a:srgbClr val="FFFFFF"/>
                </a:solidFill>
                <a:latin typeface="Bell MT" panose="02020503060305020303" pitchFamily="18" charset="0"/>
                <a:ea typeface="Gadugi" panose="020B0502040204020203" pitchFamily="34" charset="0"/>
              </a:rPr>
              <a:t>- -</a:t>
            </a:r>
            <a:r>
              <a:rPr lang="en-US" altLang="zh-TW" sz="2800" dirty="0">
                <a:solidFill>
                  <a:srgbClr val="FFFFFF"/>
                </a:solidFill>
                <a:latin typeface="High Tower Text" panose="02040502050506030303" pitchFamily="18" charset="0"/>
              </a:rPr>
              <a:t> &lt; CherryPie.txt</a:t>
            </a:r>
            <a:endParaRPr lang="en-US" altLang="zh-TW" sz="2400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cups frozen tart cherries  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to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/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2</a:t>
            </a:r>
            <a:r>
              <a:rPr lang="en-US" altLang="zh-TW" sz="28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 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cups granulated sugar</a:t>
            </a:r>
          </a:p>
          <a:p>
            <a:pPr lvl="0" eaLnBrk="1" hangingPunct="1">
              <a:lnSpc>
                <a:spcPct val="71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4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tablespoons cornstarch     </a:t>
            </a:r>
            <a:r>
              <a:rPr lang="en-US" altLang="zh-TW" sz="10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400" spc="-100" dirty="0">
                <a:solidFill>
                  <a:srgbClr val="FFFFFF"/>
                </a:solidFill>
                <a:latin typeface="Bodoni MT" panose="02070603080606020203" pitchFamily="18" charset="0"/>
              </a:rPr>
              <a:t>1</a:t>
            </a:r>
            <a:r>
              <a:rPr lang="en-US" altLang="zh-TW" sz="2800" spc="-100" dirty="0">
                <a:solidFill>
                  <a:srgbClr val="FFFFFF"/>
                </a:solidFill>
                <a:latin typeface="High Tower Text" panose="02040502050506030303" pitchFamily="18" charset="0"/>
              </a:rPr>
              <a:t> pie crust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Arial Narrow" panose="020B0606020202030204" pitchFamily="34" charset="0"/>
              </a:rPr>
              <a:t>%</a:t>
            </a:r>
            <a:endParaRPr lang="en-US" altLang="zh-TW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279392" y="5593080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41855" y="6483096"/>
            <a:ext cx="0" cy="2743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304800" y="762000"/>
            <a:ext cx="457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18288" rIns="45720" bIns="1828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</a:p>
          <a:p>
            <a:pPr marL="0" indent="0"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b="0" kern="0" spc="10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</a:t>
            </a: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r>
              <a:rPr lang="en-US" altLang="zh-TW" sz="2800" b="0" kern="0" dirty="0">
                <a:solidFill>
                  <a:schemeClr val="bg1">
                    <a:lumMod val="50000"/>
                  </a:schemeClr>
                </a:solidFill>
                <a:latin typeface="High Tower Text" panose="02040502050506030303" pitchFamily="18" charset="0"/>
              </a:rPr>
              <a:t>  </a:t>
            </a:r>
            <a:endParaRPr lang="en-US" altLang="zh-TW" sz="24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High Tower Text" panose="02040502050506030303" pitchFamily="18" charset="0"/>
            </a:endParaRPr>
          </a:p>
          <a:p>
            <a:pPr eaLnBrk="1" hangingPunct="1">
              <a:lnSpc>
                <a:spcPct val="71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b="0" kern="0" dirty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%</a:t>
            </a:r>
            <a:endParaRPr lang="en-US" altLang="zh-TW" sz="2800" b="0" kern="0" dirty="0">
              <a:solidFill>
                <a:schemeClr val="bg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2971800" y="4267200"/>
            <a:ext cx="3810000" cy="1219200"/>
          </a:xfrm>
          <a:prstGeom prst="wedgeRoundRectCallout">
            <a:avLst>
              <a:gd name="adj1" fmla="val -78855"/>
              <a:gd name="adj2" fmla="val 6771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Ins="45720" anchor="ctr" anchorCtr="0"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800" spc="-20" dirty="0"/>
              <a:t>So this is a way to merge pairs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of lines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from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one</a:t>
            </a:r>
            <a:r>
              <a:rPr lang="en-US" altLang="zh-TW" sz="2400" spc="-20" dirty="0"/>
              <a:t> </a:t>
            </a:r>
            <a:r>
              <a:rPr lang="en-US" altLang="zh-TW" sz="2800" spc="-20" dirty="0"/>
              <a:t>file into columns on one line.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107409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51328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7671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5400" y="2286000"/>
            <a:ext cx="1744663" cy="4114800"/>
          </a:xfrm>
        </p:spPr>
        <p:txBody>
          <a:bodyPr/>
          <a:lstStyle/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24630" name="Rectangle 7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12311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33CC"/>
                </a:solidFill>
              </a:rPr>
              <a:t>Redirection</a:t>
            </a:r>
          </a:p>
        </p:txBody>
      </p:sp>
      <p:graphicFrame>
        <p:nvGraphicFramePr>
          <p:cNvPr id="5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0011"/>
              </p:ext>
            </p:extLst>
          </p:nvPr>
        </p:nvGraphicFramePr>
        <p:xfrm>
          <a:off x="107504" y="1143000"/>
          <a:ext cx="9036496" cy="55778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26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</a:t>
                      </a:r>
                      <a:r>
                        <a:rPr kumimoji="1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&lt;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spc="-5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keyboard input to come from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5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&gt;, 2&gt;, &gt;&amp;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3300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</a:t>
                      </a:r>
                      <a:r>
                        <a:rPr kumimoji="1" lang="en-US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&gt;&gt;, 2&gt;&gt;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screen output to the end of a file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   |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the input of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| tee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 file and to the next command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 </a:t>
                      </a:r>
                      <a:r>
                        <a:rPr kumimoji="1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</a:t>
                      </a: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`…`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Redirect </a:t>
                      </a:r>
                      <a:r>
                        <a:rPr kumimoji="1" lang="en-US" altLang="en-US" sz="2800" b="0" i="0" u="none" strike="noStrike" cap="none" spc="-40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the output to become an argument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200" b="0" i="0" u="none" strike="noStrike" cap="none" spc="-40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    </a:t>
                      </a:r>
                      <a:r>
                        <a:rPr kumimoji="1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BBAB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xargs</a:t>
                      </a:r>
                      <a:endParaRPr kumimoji="1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FFBBAB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Send to arguments of next command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5911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 err="1">
                <a:solidFill>
                  <a:srgbClr val="0033CC"/>
                </a:solidFill>
              </a:rPr>
              <a:t>Input/Output</a:t>
            </a:r>
            <a:r>
              <a:rPr lang="en-US" altLang="zh-TW" dirty="0">
                <a:solidFill>
                  <a:srgbClr val="0033CC"/>
                </a:solidFill>
              </a:rPr>
              <a:t> (I/O) and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1534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166066612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rgbClr val="FF0000"/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3657600" y="304800"/>
            <a:ext cx="3581400" cy="2057400"/>
          </a:xfrm>
          <a:prstGeom prst="wedgeRoundRectCallout">
            <a:avLst>
              <a:gd name="adj1" fmla="val -52398"/>
              <a:gd name="adj2" fmla="val 7709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Be </a:t>
            </a:r>
            <a:r>
              <a:rPr lang="en-US" altLang="zh-TW" sz="2400" dirty="0">
                <a:solidFill>
                  <a:srgbClr val="FF0000"/>
                </a:solidFill>
                <a:latin typeface="+mj-lt"/>
              </a:rPr>
              <a:t>careful</a:t>
            </a:r>
            <a:r>
              <a:rPr lang="en-US" altLang="zh-TW" sz="2400" dirty="0"/>
              <a:t>! This will overwrite any information that was previously in the </a:t>
            </a:r>
            <a:r>
              <a:rPr lang="en-US" altLang="zh-TW" sz="2400" dirty="0" err="1"/>
              <a:t>out.file</a:t>
            </a:r>
            <a:r>
              <a:rPr lang="en-US" altLang="zh-TW" sz="2400" dirty="0"/>
              <a:t> file – and it </a:t>
            </a:r>
            <a:r>
              <a:rPr lang="en-US" altLang="zh-TW" sz="2400" dirty="0">
                <a:solidFill>
                  <a:srgbClr val="FF0000"/>
                </a:solidFill>
              </a:rPr>
              <a:t>won’t ask</a:t>
            </a:r>
            <a:r>
              <a:rPr lang="en-US" altLang="zh-TW" sz="2400" dirty="0"/>
              <a:t> before it overwrites it! </a:t>
            </a:r>
          </a:p>
        </p:txBody>
      </p:sp>
      <p:pic>
        <p:nvPicPr>
          <p:cNvPr id="10" name="Picture 2" descr="With Great Power Comes Great Responsibility GIFs - Get the best GIF on GIPH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71974"/>
            <a:ext cx="45720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45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406893679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Input/Output (I/O) and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also send error messages (</a:t>
            </a:r>
            <a:r>
              <a:rPr lang="en-US" altLang="zh-TW" sz="2800" dirty="0" err="1"/>
              <a:t>stderr</a:t>
            </a:r>
            <a:r>
              <a:rPr lang="en-US" altLang="zh-TW" sz="2800" dirty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 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676400" y="2971800"/>
            <a:ext cx="3581400" cy="1219200"/>
          </a:xfrm>
          <a:prstGeom prst="wedgeRoundRectCallout">
            <a:avLst>
              <a:gd name="adj1" fmla="val -58977"/>
              <a:gd name="adj2" fmla="val 1452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This misspelling would have put an error message on the screen. </a:t>
            </a:r>
          </a:p>
        </p:txBody>
      </p:sp>
    </p:spTree>
    <p:extLst>
      <p:ext uri="{BB962C8B-B14F-4D97-AF65-F5344CB8AC3E}">
        <p14:creationId xmlns:p14="http://schemas.microsoft.com/office/powerpoint/2010/main" val="1561142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5638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Input may come from the command line, or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./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a.out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&lt;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inputfile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Output</a:t>
            </a:r>
            <a:r>
              <a:rPr lang="en-US" altLang="zh-TW" sz="2000" dirty="0"/>
              <a:t> </a:t>
            </a:r>
            <a:r>
              <a:rPr lang="en-US" altLang="zh-TW" sz="2800" dirty="0"/>
              <a:t>goes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the</a:t>
            </a:r>
            <a:r>
              <a:rPr lang="en-US" altLang="zh-TW" sz="2000" dirty="0"/>
              <a:t> </a:t>
            </a:r>
            <a:r>
              <a:rPr lang="en-US" altLang="zh-TW" sz="2800" dirty="0"/>
              <a:t>screen,</a:t>
            </a:r>
            <a:r>
              <a:rPr lang="en-US" altLang="zh-TW" sz="2000" dirty="0"/>
              <a:t> </a:t>
            </a:r>
            <a:r>
              <a:rPr lang="en-US" altLang="zh-TW" sz="2800" dirty="0"/>
              <a:t>unless</a:t>
            </a:r>
            <a:r>
              <a:rPr lang="en-US" altLang="zh-TW" sz="2000" dirty="0"/>
              <a:t> </a:t>
            </a:r>
            <a:r>
              <a:rPr lang="en-US" altLang="zh-TW" sz="2800" dirty="0"/>
              <a:t>redirected</a:t>
            </a:r>
            <a:r>
              <a:rPr lang="en-US" altLang="zh-TW" sz="2000" dirty="0"/>
              <a:t> </a:t>
            </a:r>
            <a:r>
              <a:rPr lang="en-US" altLang="zh-TW" sz="2800" dirty="0"/>
              <a:t>to</a:t>
            </a:r>
            <a:r>
              <a:rPr lang="en-US" altLang="zh-TW" sz="2000" dirty="0"/>
              <a:t> </a:t>
            </a:r>
            <a:r>
              <a:rPr lang="en-US" altLang="zh-TW" sz="2800" dirty="0"/>
              <a:t>a</a:t>
            </a:r>
            <a:r>
              <a:rPr lang="en-US" altLang="zh-TW" sz="2000" dirty="0"/>
              <a:t> </a:t>
            </a:r>
            <a:r>
              <a:rPr lang="en-US" altLang="zh-TW" sz="2800" dirty="0"/>
              <a:t>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hi there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"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append at the end of a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echo "hi back at you" </a:t>
            </a: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&gt;&gt;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also send error messages (</a:t>
            </a:r>
            <a:r>
              <a:rPr lang="en-US" altLang="zh-TW" sz="2800" dirty="0" err="1"/>
              <a:t>stderr</a:t>
            </a:r>
            <a:r>
              <a:rPr lang="en-US" altLang="zh-TW" sz="2800" dirty="0"/>
              <a:t>)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&gt;&amp;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>
                <a:latin typeface="Times New Roman" pitchFamily="18" charset="0"/>
              </a:rPr>
              <a:t>•</a:t>
            </a:r>
            <a:r>
              <a:rPr lang="en-US" altLang="zh-TW" sz="2800" dirty="0"/>
              <a:t> To send only the error messages to the file: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dirty="0"/>
              <a:t>  </a:t>
            </a:r>
            <a:r>
              <a:rPr lang="en-US" altLang="zh-TW" sz="2800" b="1" dirty="0">
                <a:solidFill>
                  <a:srgbClr val="FF0000"/>
                </a:solidFill>
              </a:rPr>
              <a:t> 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ehco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"hi back at you" 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TW" b="1" dirty="0">
                <a:solidFill>
                  <a:srgbClr val="FF0000"/>
                </a:solidFill>
                <a:latin typeface="Times New Roman" pitchFamily="18" charset="0"/>
              </a:rPr>
              <a:t>&gt;</a:t>
            </a:r>
            <a:r>
              <a:rPr lang="en-US" altLang="zh-TW" b="1" dirty="0">
                <a:solidFill>
                  <a:srgbClr val="FF0000"/>
                </a:solidFill>
                <a:latin typeface="High Tower Text" pitchFamily="18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High Tower Text" pitchFamily="18" charset="0"/>
              </a:rPr>
              <a:t>out.file</a:t>
            </a:r>
            <a:endParaRPr lang="en-US" altLang="zh-TW" b="1" dirty="0">
              <a:solidFill>
                <a:srgbClr val="FF0000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2800" dirty="0">
              <a:latin typeface="High Tower Text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Input/Output (I/O) and Redirection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57288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4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3" name="Straight Arrow Connector 2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7063978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8001000" cy="3810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Hello world!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1  2 13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w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latin typeface="Arial" charset="0"/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 fi*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2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fileA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156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fileB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000" dirty="0">
                <a:solidFill>
                  <a:srgbClr val="FFFFFF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169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total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wc</a:t>
            </a:r>
            <a:endParaRPr lang="en-US" altLang="zh-TW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219200"/>
            <a:ext cx="60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r>
              <a:rPr lang="en-US" altLang="zh-TW" sz="26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%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High Tower Text" pitchFamily="18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ts val="0"/>
              </a:spcBef>
            </a:pPr>
            <a:endParaRPr lang="en-US" altLang="zh-TW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90600" y="46569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90600" y="3285341"/>
            <a:ext cx="1385" cy="2960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1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99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</a:t>
            </a:r>
            <a:r>
              <a:rPr lang="en-US" altLang="zh-TW" sz="4800" dirty="0">
                <a:solidFill>
                  <a:srgbClr val="FF0000"/>
                </a:solidFill>
              </a:rPr>
              <a:t>&gt;&amp;</a:t>
            </a:r>
            <a:r>
              <a:rPr lang="en-US" altLang="zh-TW" sz="4800" dirty="0"/>
              <a:t>,  2&gt;,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2" name="Oval 1"/>
          <p:cNvSpPr/>
          <p:nvPr/>
        </p:nvSpPr>
        <p:spPr bwMode="auto">
          <a:xfrm>
            <a:off x="1907704" y="2276872"/>
            <a:ext cx="936104" cy="7200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1475656" y="3789040"/>
            <a:ext cx="381642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Be aware that this one is, for some reason,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2163176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</a:t>
            </a:r>
            <a:r>
              <a:rPr lang="en-US" altLang="zh-TW" sz="4800" dirty="0">
                <a:solidFill>
                  <a:srgbClr val="FF0000"/>
                </a:solidFill>
              </a:rPr>
              <a:t>2&gt;</a:t>
            </a:r>
            <a:r>
              <a:rPr lang="en-US" altLang="zh-TW" sz="4800" dirty="0"/>
              <a:t>,</a:t>
            </a:r>
            <a:r>
              <a:rPr lang="en-US" altLang="zh-TW" sz="4800" dirty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</a:t>
            </a:r>
            <a:r>
              <a:rPr lang="en-US" altLang="zh-TW" sz="4800" dirty="0">
                <a:solidFill>
                  <a:srgbClr val="FF0000"/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>
                <a:latin typeface="Arial" charset="0"/>
                <a:ea typeface="新細明體" charset="-120"/>
              </a:rPr>
              <a:t>eg</a:t>
            </a:r>
            <a:r>
              <a:rPr lang="en-US" sz="2800" b="0" dirty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>
                <a:latin typeface="Arial" charset="0"/>
                <a:ea typeface="新細明體" charset="-120"/>
              </a:rPr>
              <a:t>csh</a:t>
            </a:r>
            <a:r>
              <a:rPr lang="en-US" sz="2800" b="0" dirty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313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55576" y="3212976"/>
            <a:ext cx="4104456" cy="2016224"/>
            <a:chOff x="755576" y="3212976"/>
            <a:chExt cx="4104456" cy="2016224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55576" y="3789040"/>
              <a:ext cx="4104456" cy="144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</a:t>
              </a:r>
              <a:r>
                <a:rPr lang="en-US" altLang="zh-TW" sz="2400" b="0" kern="0" dirty="0" err="1"/>
                <a:t>stdout</a:t>
              </a:r>
              <a:r>
                <a:rPr lang="en-US" altLang="zh-TW" sz="2400" b="0" kern="0" dirty="0"/>
                <a:t>     </a:t>
              </a:r>
              <a:r>
                <a:rPr lang="en-US" altLang="zh-TW" sz="2400" b="0" kern="0" dirty="0" err="1">
                  <a:solidFill>
                    <a:schemeClr val="bg1">
                      <a:lumMod val="50000"/>
                    </a:schemeClr>
                  </a:solidFill>
                </a:rPr>
                <a:t>stderr</a:t>
              </a:r>
              <a:endParaRPr lang="en-US" altLang="zh-TW" sz="2400" b="0" kern="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only         &amp;          </a:t>
              </a:r>
              <a:r>
                <a:rPr lang="en-US" altLang="zh-TW" sz="2400" b="0" kern="0" dirty="0">
                  <a:solidFill>
                    <a:schemeClr val="bg1">
                      <a:lumMod val="50000"/>
                    </a:schemeClr>
                  </a:solidFill>
                </a:rPr>
                <a:t>only</a:t>
              </a:r>
            </a:p>
            <a:p>
              <a:pPr marL="0" indent="0" eaLnBrk="1" hangingPunct="1">
                <a:lnSpc>
                  <a:spcPct val="80000"/>
                </a:lnSpc>
                <a:spcBef>
                  <a:spcPts val="0"/>
                </a:spcBef>
                <a:buNone/>
              </a:pPr>
              <a:r>
                <a:rPr lang="en-US" altLang="zh-TW" sz="2400" b="0" kern="0" dirty="0"/>
                <a:t>              </a:t>
              </a:r>
              <a:r>
                <a:rPr lang="en-US" altLang="zh-TW" sz="2400" b="0" kern="0" dirty="0" err="1"/>
                <a:t>stderr</a:t>
              </a:r>
              <a:endParaRPr lang="en-US" altLang="zh-TW" sz="2400" b="0" kern="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2411760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1259632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flipV="1">
              <a:off x="3635896" y="3212976"/>
              <a:ext cx="0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2286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>
                <a:solidFill>
                  <a:srgbClr val="0033CC"/>
                </a:solidFill>
              </a:rPr>
              <a:t>More About Redirecting Output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19200"/>
            <a:ext cx="8686800" cy="2065784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The allowed output redirection symbols are: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&gt;,   &gt;&amp;,  </a:t>
            </a:r>
            <a:r>
              <a:rPr lang="en-US" altLang="zh-TW" sz="4800" dirty="0">
                <a:solidFill>
                  <a:schemeClr val="bg1">
                    <a:lumMod val="50000"/>
                  </a:schemeClr>
                </a:solidFill>
              </a:rPr>
              <a:t>2&gt;</a:t>
            </a:r>
            <a:r>
              <a:rPr lang="en-US" altLang="zh-TW" sz="4800" dirty="0"/>
              <a:t>,</a:t>
            </a:r>
            <a:r>
              <a:rPr lang="en-US" altLang="zh-TW" sz="4800" dirty="0">
                <a:solidFill>
                  <a:srgbClr val="FF0000"/>
                </a:solidFill>
              </a:rPr>
              <a:t>  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4800" dirty="0"/>
              <a:t>&gt;&gt;,        </a:t>
            </a:r>
            <a:r>
              <a:rPr lang="en-US" altLang="zh-TW" sz="4800" dirty="0">
                <a:solidFill>
                  <a:schemeClr val="bg1">
                    <a:lumMod val="50000"/>
                  </a:schemeClr>
                </a:solidFill>
              </a:rPr>
              <a:t>2&gt;&gt;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800" dirty="0"/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663788" y="3789040"/>
            <a:ext cx="5076564" cy="1584176"/>
          </a:xfrm>
          <a:prstGeom prst="wedgeRoundRectCallout">
            <a:avLst>
              <a:gd name="adj1" fmla="val -26307"/>
              <a:gd name="adj2" fmla="val -9805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latin typeface="Arial" charset="0"/>
                <a:ea typeface="新細明體" charset="-120"/>
              </a:rPr>
              <a:t>These two are not available in some shells (</a:t>
            </a:r>
            <a:r>
              <a:rPr lang="en-US" sz="2800" b="0" dirty="0" err="1">
                <a:latin typeface="Arial" charset="0"/>
                <a:ea typeface="新細明體" charset="-120"/>
              </a:rPr>
              <a:t>eg</a:t>
            </a:r>
            <a:r>
              <a:rPr lang="en-US" sz="2800" b="0" dirty="0">
                <a:latin typeface="Arial" charset="0"/>
                <a:ea typeface="新細明體" charset="-120"/>
              </a:rPr>
              <a:t>, not in </a:t>
            </a:r>
            <a:r>
              <a:rPr lang="en-US" sz="2800" b="0" dirty="0" err="1">
                <a:latin typeface="Arial" charset="0"/>
                <a:ea typeface="新細明體" charset="-120"/>
              </a:rPr>
              <a:t>csh</a:t>
            </a:r>
            <a:r>
              <a:rPr lang="en-US" sz="2800" b="0" dirty="0">
                <a:latin typeface="Arial" charset="0"/>
                <a:ea typeface="新細明體" charset="-120"/>
              </a:rPr>
              <a:t>). </a:t>
            </a:r>
            <a:r>
              <a:rPr lang="en-US" sz="2800" b="0" spc="-10" dirty="0">
                <a:latin typeface="Arial" charset="0"/>
                <a:ea typeface="新細明體" charset="-120"/>
              </a:rPr>
              <a:t>(We’ll learn about shells later.)</a:t>
            </a:r>
            <a:endParaRPr kumimoji="1" lang="en-US" sz="2800" b="0" i="0" u="none" strike="noStrike" cap="none" spc="-10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0711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</a:t>
            </a:r>
            <a:r>
              <a:rPr lang="en-US" altLang="zh-TW" sz="2800" b="1" dirty="0" err="1">
                <a:latin typeface="High Tower Text" pitchFamily="18" charset="0"/>
              </a:rPr>
              <a:t>square.c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83568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5263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anose="02040502050506030303" pitchFamily="18" charset="0"/>
              </a:rPr>
              <a:t>square.c</a:t>
            </a:r>
            <a:r>
              <a:rPr lang="en-US" altLang="zh-TW" sz="2800" b="1" dirty="0" err="1">
                <a:latin typeface="High Tower Text" pitchFamily="18" charset="0"/>
              </a:rPr>
              <a:t>square.c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411760" y="84124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1068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int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dirty="0">
                <a:latin typeface="High Tower Text" pitchFamily="18" charset="0"/>
              </a:rPr>
              <a:t>o c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 </a:t>
            </a: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 </a:t>
            </a: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8227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58368" y="275234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4116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dirty="0">
                <a:latin typeface="Arial Black" pitchFamily="34" charset="0"/>
              </a:rPr>
              <a:t>/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.x &lt;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/g++ before? The -o flag tells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 to name the executable as “</a:t>
            </a:r>
            <a:r>
              <a:rPr lang="en-US" altLang="zh-TW" sz="3200" dirty="0" err="1"/>
              <a:t>square.x</a:t>
            </a:r>
            <a:r>
              <a:rPr lang="en-US" altLang="zh-TW" sz="3200" dirty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/>
              <a:t>(If no -o flag were given, the executable would have been given a default name: “</a:t>
            </a:r>
            <a:r>
              <a:rPr lang="en-US" altLang="zh-TW" sz="3200" dirty="0" err="1"/>
              <a:t>a.out</a:t>
            </a:r>
            <a:r>
              <a:rPr lang="en-US" altLang="zh-TW" sz="3200" dirty="0"/>
              <a:t>” in UNIX or “a.exe” in Cygwin.)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191000" y="3581400"/>
            <a:ext cx="4197424" cy="2151856"/>
          </a:xfrm>
          <a:prstGeom prst="wedgeRoundRectCallout">
            <a:avLst>
              <a:gd name="adj1" fmla="val -41181"/>
              <a:gd name="adj2" fmla="val -9365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5000"/>
              </a:lnSpc>
            </a:pPr>
            <a:r>
              <a:rPr lang="en-US" altLang="zh-TW" sz="3200" dirty="0"/>
              <a:t>It doesn’t take much effort to see that this is a program to print the square of a number.</a:t>
            </a:r>
          </a:p>
        </p:txBody>
      </p:sp>
    </p:spTree>
    <p:extLst>
      <p:ext uri="{BB962C8B-B14F-4D97-AF65-F5344CB8AC3E}">
        <p14:creationId xmlns:p14="http://schemas.microsoft.com/office/powerpoint/2010/main" val="2641815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 err="1">
                <a:latin typeface="High Tower Text" pitchFamily="18" charset="0"/>
              </a:rPr>
              <a:t>square.x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  <a:r>
              <a:rPr lang="en-US" altLang="zh-TW" sz="2800" dirty="0" err="1">
                <a:latin typeface="High Tower Text" pitchFamily="18" charset="0"/>
              </a:rPr>
              <a:t>inputfile</a:t>
            </a:r>
            <a:endParaRPr lang="en-US" altLang="zh-TW" sz="2800" dirty="0"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084832" y="313639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841041" y="3597481"/>
            <a:ext cx="6998159" cy="3079200"/>
          </a:xfrm>
          <a:prstGeom prst="wedgeRoundRectCallout">
            <a:avLst>
              <a:gd name="adj1" fmla="val -55042"/>
              <a:gd name="adj2" fmla="val -7076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3200" dirty="0"/>
              <a:t>Have you used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/g++ before? The -o flag tells </a:t>
            </a:r>
            <a:r>
              <a:rPr lang="en-US" altLang="zh-TW" sz="3200" dirty="0" err="1"/>
              <a:t>gcc</a:t>
            </a:r>
            <a:r>
              <a:rPr lang="en-US" altLang="zh-TW" sz="3200" dirty="0"/>
              <a:t> to name the executable as “</a:t>
            </a:r>
            <a:r>
              <a:rPr lang="en-US" altLang="zh-TW" sz="3200" dirty="0" err="1"/>
              <a:t>square.x</a:t>
            </a:r>
            <a:r>
              <a:rPr lang="en-US" altLang="zh-TW" sz="3200" dirty="0"/>
              <a:t>” </a:t>
            </a:r>
          </a:p>
          <a:p>
            <a:pPr>
              <a:lnSpc>
                <a:spcPct val="95000"/>
              </a:lnSpc>
            </a:pPr>
            <a:r>
              <a:rPr lang="en-US" altLang="zh-TW" sz="3200" dirty="0"/>
              <a:t>(If no -o flag were given, the executable would have been given a default name: “</a:t>
            </a:r>
            <a:r>
              <a:rPr lang="en-US" altLang="zh-TW" sz="3200" dirty="0" err="1"/>
              <a:t>a.out</a:t>
            </a:r>
            <a:r>
              <a:rPr lang="en-US" altLang="zh-TW" sz="3200" dirty="0"/>
              <a:t>” in UNIX or “a.exe” in Cygwin.)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44016" y="4349080"/>
            <a:ext cx="7772400" cy="2032248"/>
          </a:xfrm>
          <a:prstGeom prst="wedgeRoundRectCallout">
            <a:avLst>
              <a:gd name="adj1" fmla="val -46878"/>
              <a:gd name="adj2" fmla="val -10187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2000"/>
              </a:lnSpc>
            </a:pPr>
            <a:r>
              <a:rPr lang="en-US" altLang="zh-TW" sz="3200" dirty="0"/>
              <a:t>To run a program, you need to give its </a:t>
            </a:r>
            <a:r>
              <a:rPr lang="en-US" altLang="zh-TW" sz="3200" i="1" dirty="0"/>
              <a:t>path</a:t>
            </a:r>
            <a:r>
              <a:rPr lang="en-US" altLang="zh-TW" sz="3200" dirty="0"/>
              <a:t>. Since we’ve just created this executable within our present directory, we use a “./” to indicate that the path is the present directory.</a:t>
            </a:r>
          </a:p>
        </p:txBody>
      </p:sp>
    </p:spTree>
    <p:extLst>
      <p:ext uri="{BB962C8B-B14F-4D97-AF65-F5344CB8AC3E}">
        <p14:creationId xmlns:p14="http://schemas.microsoft.com/office/powerpoint/2010/main" val="3261122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file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e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204805" name="AutoShape 5"/>
          <p:cNvSpPr>
            <a:spLocks noChangeArrowheads="1"/>
          </p:cNvSpPr>
          <p:nvPr/>
        </p:nvSpPr>
        <p:spPr bwMode="auto">
          <a:xfrm>
            <a:off x="1371600" y="4343400"/>
            <a:ext cx="5334000" cy="533400"/>
          </a:xfrm>
          <a:prstGeom prst="wedgeRoundRectCallout">
            <a:avLst>
              <a:gd name="adj1" fmla="val -63958"/>
              <a:gd name="adj2" fmla="val -113986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It is waiting for you to enter a number.</a:t>
            </a:r>
          </a:p>
        </p:txBody>
      </p:sp>
      <p:sp>
        <p:nvSpPr>
          <p:cNvPr id="204806" name="Oval 6"/>
          <p:cNvSpPr>
            <a:spLocks noChangeArrowheads="1"/>
          </p:cNvSpPr>
          <p:nvPr/>
        </p:nvSpPr>
        <p:spPr bwMode="auto">
          <a:xfrm>
            <a:off x="6096000" y="1752600"/>
            <a:ext cx="2743200" cy="762000"/>
          </a:xfrm>
          <a:prstGeom prst="ellipse">
            <a:avLst/>
          </a:prstGeom>
          <a:noFill/>
          <a:ln w="4127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95536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</p:spTree>
    <p:extLst>
      <p:ext uri="{BB962C8B-B14F-4D97-AF65-F5344CB8AC3E}">
        <p14:creationId xmlns:p14="http://schemas.microsoft.com/office/powerpoint/2010/main" val="2351804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204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5" grpId="0" animBg="1"/>
      <p:bldP spid="204806" grpId="0" animBg="1"/>
      <p:bldP spid="204806" grpId="1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24580" name="AutoShape 6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83568" y="3831336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8619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00000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FFFFFF"/>
                </a:solidFill>
              </a:rPr>
              <a:t>%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FFFFFF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filelist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381000" cy="1371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3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295400" y="2743200"/>
            <a:ext cx="4495800" cy="533400"/>
          </a:xfrm>
          <a:prstGeom prst="wedgeRoundRectCallout">
            <a:avLst>
              <a:gd name="adj1" fmla="val -63310"/>
              <a:gd name="adj2" fmla="val 18303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Maybe you decide to enter a “12”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5606" name="AutoShape 10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7" name="AutoShape 11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5608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53622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cat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b="1" dirty="0">
                <a:latin typeface="Times New Roman" pitchFamily="18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4521200"/>
            <a:ext cx="7924800" cy="1270000"/>
            <a:chOff x="432" y="2848"/>
            <a:chExt cx="4992" cy="800"/>
          </a:xfrm>
        </p:grpSpPr>
        <p:sp>
          <p:nvSpPr>
            <p:cNvPr id="26630" name="AutoShape 6"/>
            <p:cNvSpPr>
              <a:spLocks noChangeArrowheads="1"/>
            </p:cNvSpPr>
            <p:nvPr/>
          </p:nvSpPr>
          <p:spPr bwMode="auto">
            <a:xfrm rot="16980000" flipH="1">
              <a:off x="1443" y="2157"/>
              <a:ext cx="138" cy="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1" name="AutoShape 7"/>
            <p:cNvSpPr>
              <a:spLocks noChangeArrowheads="1"/>
            </p:cNvSpPr>
            <p:nvPr/>
          </p:nvSpPr>
          <p:spPr bwMode="auto">
            <a:xfrm rot="17340000" flipH="1">
              <a:off x="3740" y="2312"/>
              <a:ext cx="368" cy="14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zh-TW"/>
            </a:p>
          </p:txBody>
        </p:sp>
        <p:sp>
          <p:nvSpPr>
            <p:cNvPr id="26632" name="AutoShape 8"/>
            <p:cNvSpPr>
              <a:spLocks noChangeArrowheads="1"/>
            </p:cNvSpPr>
            <p:nvPr/>
          </p:nvSpPr>
          <p:spPr bwMode="auto">
            <a:xfrm>
              <a:off x="2400" y="3072"/>
              <a:ext cx="3024" cy="576"/>
            </a:xfrm>
            <a:prstGeom prst="wedgeRoundRectCallout">
              <a:avLst>
                <a:gd name="adj1" fmla="val -48514"/>
                <a:gd name="adj2" fmla="val -30032"/>
                <a:gd name="adj3" fmla="val 16667"/>
              </a:avLst>
            </a:prstGeom>
            <a:solidFill>
              <a:schemeClr val="accent1"/>
            </a:solidFill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zh-TW" sz="2400"/>
                <a:t>So, the program prints the square and then goes back to the prompt.</a:t>
              </a:r>
            </a:p>
          </p:txBody>
        </p:sp>
      </p:grpSp>
      <p:sp>
        <p:nvSpPr>
          <p:cNvPr id="202761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136"/>
          </a:xfrm>
          <a:prstGeom prst="wedgeRoundRectCallout">
            <a:avLst>
              <a:gd name="adj1" fmla="val -19935"/>
              <a:gd name="adj2" fmla="val 5046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67512" y="455371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4035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endParaRPr lang="en-US" altLang="zh-TW" sz="20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352800" y="4554855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0689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 &lt;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latin typeface="High Tower Text" pitchFamily="18" charset="0"/>
              </a:rPr>
              <a:t>The square of your number is </a:t>
            </a:r>
            <a:r>
              <a:rPr lang="en-US" altLang="zh-TW" sz="2000" b="1" dirty="0">
                <a:latin typeface="Times New Roman" pitchFamily="18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latin typeface="Times New Roman" pitchFamily="18" charset="0"/>
              </a:rPr>
              <a:t>%</a:t>
            </a:r>
          </a:p>
        </p:txBody>
      </p:sp>
      <p:sp>
        <p:nvSpPr>
          <p:cNvPr id="194569" name="AutoShape 9"/>
          <p:cNvSpPr>
            <a:spLocks noChangeArrowheads="1"/>
          </p:cNvSpPr>
          <p:nvPr/>
        </p:nvSpPr>
        <p:spPr bwMode="auto">
          <a:xfrm>
            <a:off x="1981200" y="2971800"/>
            <a:ext cx="6551240" cy="1033264"/>
          </a:xfrm>
          <a:prstGeom prst="wedgeRoundRectCallout">
            <a:avLst>
              <a:gd name="adj1" fmla="val -41979"/>
              <a:gd name="adj2" fmla="val 10368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No surprises so far. But let us make a file named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holding the value “25”.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58368" y="4946904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31413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latin typeface="High Tower Text" pitchFamily="18" charset="0"/>
              </a:rPr>
              <a:t>.</a:t>
            </a:r>
            <a:r>
              <a:rPr lang="en-US" altLang="zh-TW" sz="2400" b="1" dirty="0">
                <a:latin typeface="Times New Roman" pitchFamily="18" charset="0"/>
              </a:rPr>
              <a:t>/</a:t>
            </a:r>
            <a:r>
              <a:rPr lang="en-US" altLang="zh-TW" sz="2800" dirty="0">
                <a:latin typeface="High Tower Text" pitchFamily="18" charset="0"/>
              </a:rPr>
              <a:t>le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67512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4570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/>
              <a:t>Indeed, the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is on a new line (</a:t>
            </a:r>
            <a:r>
              <a:rPr lang="en-US" altLang="zh-TW" sz="2800" i="1" dirty="0"/>
              <a:t>i.e.</a:t>
            </a:r>
            <a:r>
              <a:rPr lang="en-US" altLang="zh-TW" sz="2800" dirty="0"/>
              <a:t>, it doesn’t say “25%”).</a:t>
            </a:r>
          </a:p>
        </p:txBody>
      </p:sp>
    </p:spTree>
    <p:extLst>
      <p:ext uri="{BB962C8B-B14F-4D97-AF65-F5344CB8AC3E}">
        <p14:creationId xmlns:p14="http://schemas.microsoft.com/office/powerpoint/2010/main" val="344132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7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is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An Example Using Redirection</a:t>
            </a:r>
            <a:endParaRPr lang="en-US" altLang="zh-TW" sz="4800">
              <a:solidFill>
                <a:srgbClr val="0033C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759501" y="5596128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48000" y="3399531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file.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1066800" y="5562600"/>
            <a:ext cx="8077200" cy="1295400"/>
          </a:xfrm>
          <a:prstGeom prst="wedgeRoundRectCallout">
            <a:avLst>
              <a:gd name="adj1" fmla="val -55314"/>
              <a:gd name="adj2" fmla="val -55279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88000"/>
              </a:lnSpc>
            </a:pPr>
            <a:r>
              <a:rPr lang="en-US" altLang="zh-TW" sz="2800" dirty="0"/>
              <a:t>Indeed, the “</a:t>
            </a:r>
            <a:r>
              <a:rPr lang="en-US" altLang="zh-TW" sz="2800" dirty="0" err="1"/>
              <a:t>inputfile</a:t>
            </a:r>
            <a:r>
              <a:rPr lang="en-US" altLang="zh-TW" sz="2800" dirty="0"/>
              <a:t>” contains the number 25.</a:t>
            </a:r>
          </a:p>
          <a:p>
            <a:pPr algn="ctr">
              <a:lnSpc>
                <a:spcPct val="88000"/>
              </a:lnSpc>
            </a:pPr>
            <a:r>
              <a:rPr lang="en-US" altLang="zh-TW" sz="2800" dirty="0"/>
              <a:t>Note: it also contains a '\n'. We know this because the prompt is on a new line (</a:t>
            </a:r>
            <a:r>
              <a:rPr lang="en-US" altLang="zh-TW" sz="2800" i="1" dirty="0"/>
              <a:t>i.e.</a:t>
            </a:r>
            <a:r>
              <a:rPr lang="en-US" altLang="zh-TW" sz="2800" dirty="0"/>
              <a:t>, it doesn’t say “25%”).</a:t>
            </a:r>
          </a:p>
        </p:txBody>
      </p:sp>
    </p:spTree>
    <p:extLst>
      <p:ext uri="{BB962C8B-B14F-4D97-AF65-F5344CB8AC3E}">
        <p14:creationId xmlns:p14="http://schemas.microsoft.com/office/powerpoint/2010/main" val="139755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8382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An Example Using Redirection</a:t>
            </a:r>
            <a:endParaRPr lang="en-US" altLang="zh-TW" sz="4800" dirty="0">
              <a:solidFill>
                <a:srgbClr val="0033CC"/>
              </a:solidFill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762000"/>
            <a:ext cx="8534400" cy="5867400"/>
          </a:xfrm>
          <a:solidFill>
            <a:schemeClr val="tx1"/>
          </a:solidFill>
        </p:spPr>
        <p:txBody>
          <a:bodyPr lIns="45720" tIns="18288" rIns="45720" bIns="18288"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400" dirty="0">
                <a:solidFill>
                  <a:schemeClr val="bg1"/>
                </a:solidFill>
                <a:latin typeface="Times New Roman" pitchFamily="18" charset="0"/>
              </a:rPr>
              <a:t>#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include &lt;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stdio.h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&gt;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int main()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{  int x;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("Enter a number\n");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scanf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("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d",&amp;x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); 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  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printf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("The square of your number i</a:t>
            </a:r>
            <a:r>
              <a:rPr lang="en-US" altLang="zh-TW" sz="2800" dirty="0">
                <a:solidFill>
                  <a:schemeClr val="bg1"/>
                </a:solidFill>
                <a:latin typeface="High Tower Text" panose="02040502050506030303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d\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n",x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*x); 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gcc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o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dirty="0">
                <a:solidFill>
                  <a:schemeClr val="bg1"/>
                </a:solidFill>
                <a:latin typeface="Arial Black" pitchFamily="34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144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rgbClr val="FFFFFF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echo </a:t>
            </a:r>
            <a:r>
              <a:rPr lang="en-US" altLang="zh-TW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  <a:latin typeface="High Tower Text" pitchFamily="18" charset="0"/>
              </a:rPr>
              <a:t>&gt;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 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.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/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&lt;</a:t>
            </a: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/>
                </a:solidFill>
                <a:latin typeface="High Tower Text" pitchFamily="18" charset="0"/>
              </a:rPr>
              <a:t>inputfile</a:t>
            </a:r>
            <a:endParaRPr lang="en-US" altLang="zh-TW" sz="2800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Enter a number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800" dirty="0">
                <a:solidFill>
                  <a:schemeClr val="bg1"/>
                </a:solidFill>
                <a:latin typeface="High Tower Text" pitchFamily="18" charset="0"/>
              </a:rPr>
              <a:t>The square of your number is </a:t>
            </a:r>
            <a:r>
              <a:rPr lang="en-US" altLang="zh-TW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625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tabLst>
                <a:tab pos="3313113" algn="l"/>
              </a:tabLst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</a:rPr>
              <a:t>%</a:t>
            </a:r>
          </a:p>
        </p:txBody>
      </p:sp>
      <p:sp>
        <p:nvSpPr>
          <p:cNvPr id="196615" name="AutoShape 7"/>
          <p:cNvSpPr>
            <a:spLocks noChangeArrowheads="1"/>
          </p:cNvSpPr>
          <p:nvPr/>
        </p:nvSpPr>
        <p:spPr bwMode="auto">
          <a:xfrm>
            <a:off x="3048000" y="2996952"/>
            <a:ext cx="4044280" cy="1346448"/>
          </a:xfrm>
          <a:prstGeom prst="wedgeRoundRectCallout">
            <a:avLst>
              <a:gd name="adj1" fmla="val -52412"/>
              <a:gd name="adj2" fmla="val 1138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zh-TW" sz="2800" dirty="0"/>
              <a:t>When we run the program with redirection, it takes its input from the file.</a:t>
            </a:r>
          </a:p>
        </p:txBody>
      </p:sp>
      <p:sp>
        <p:nvSpPr>
          <p:cNvPr id="196616" name="AutoShape 8"/>
          <p:cNvSpPr>
            <a:spLocks noChangeArrowheads="1"/>
          </p:cNvSpPr>
          <p:nvPr/>
        </p:nvSpPr>
        <p:spPr bwMode="auto">
          <a:xfrm>
            <a:off x="5486400" y="5029200"/>
            <a:ext cx="1371600" cy="533400"/>
          </a:xfrm>
          <a:prstGeom prst="wedgeRoundRectCallout">
            <a:avLst>
              <a:gd name="adj1" fmla="val -79051"/>
              <a:gd name="adj2" fmla="val 13988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altLang="zh-TW" sz="2800" dirty="0"/>
              <a:t>25</a:t>
            </a:r>
            <a:r>
              <a:rPr lang="en-US" altLang="zh-TW" sz="2800" baseline="30000" dirty="0"/>
              <a:t>2</a:t>
            </a:r>
            <a:r>
              <a:rPr lang="en-US" altLang="zh-TW" sz="2800" dirty="0"/>
              <a:t> = 625</a:t>
            </a:r>
          </a:p>
        </p:txBody>
      </p:sp>
      <p:sp>
        <p:nvSpPr>
          <p:cNvPr id="196617" name="AutoShape 9"/>
          <p:cNvSpPr>
            <a:spLocks noChangeArrowheads="1"/>
          </p:cNvSpPr>
          <p:nvPr/>
        </p:nvSpPr>
        <p:spPr bwMode="auto">
          <a:xfrm>
            <a:off x="1295400" y="6324600"/>
            <a:ext cx="4724400" cy="533400"/>
          </a:xfrm>
          <a:prstGeom prst="wedgeRoundRectCallout">
            <a:avLst>
              <a:gd name="adj1" fmla="val -67037"/>
              <a:gd name="adj2" fmla="val -12887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dirty="0"/>
              <a:t>Notice the “25” didn’t display.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58368" y="6291072"/>
            <a:ext cx="0" cy="25603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7092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5" grpId="0" animBg="1"/>
      <p:bldP spid="196616" grpId="0" animBg="1"/>
      <p:bldP spid="196616" grpId="1" animBg="1"/>
      <p:bldP spid="196617" grpId="0" animBg="1"/>
      <p:bldP spid="19661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Connecting commands by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  <a:noFill/>
        </p:spPr>
        <p:txBody>
          <a:bodyPr/>
          <a:lstStyle/>
          <a:p>
            <a:pPr marL="233363" indent="-233363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Suppose we want to count the number of files beginning with “A”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dirty="0">
              <a:solidFill>
                <a:srgbClr val="FF0000"/>
              </a:solidFill>
            </a:endParaRPr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The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  <a:latin typeface="High Tower Text" pitchFamily="18" charset="0"/>
              </a:rPr>
              <a:t>l</a:t>
            </a:r>
            <a:r>
              <a:rPr lang="en-US" altLang="zh-TW" sz="2000" b="1" dirty="0" err="1">
                <a:solidFill>
                  <a:srgbClr val="FF0000"/>
                </a:solidFill>
                <a:latin typeface="High Tower Text" pitchFamily="18" charset="0"/>
              </a:rPr>
              <a:t>S</a:t>
            </a:r>
            <a:r>
              <a:rPr lang="en-US" altLang="zh-TW" sz="2300" dirty="0">
                <a:solidFill>
                  <a:srgbClr val="FF0000"/>
                </a:solidFill>
              </a:rPr>
              <a:t> command can list these files, but it can’t count them: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ABCD	     </a:t>
            </a:r>
            <a:r>
              <a:rPr lang="en-US" altLang="zh-TW" sz="2400" b="1" dirty="0" err="1">
                <a:latin typeface="High Tower Text" pitchFamily="18" charset="0"/>
              </a:rPr>
              <a:t>Afile</a:t>
            </a:r>
            <a:r>
              <a:rPr lang="en-US" altLang="zh-TW" sz="2400" b="1" dirty="0"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latin typeface="High Tower Text" pitchFamily="18" charset="0"/>
              </a:rPr>
              <a:t>APROG.c</a:t>
            </a:r>
            <a:r>
              <a:rPr lang="en-US" altLang="zh-TW" sz="2400" b="1" dirty="0"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ABD.txt	     AFILE</a:t>
            </a:r>
            <a:r>
              <a:rPr lang="en-US" altLang="zh-TW" sz="2200" b="1" dirty="0">
                <a:latin typeface="Times New Roman" pitchFamily="18" charset="0"/>
              </a:rPr>
              <a:t>2</a:t>
            </a:r>
            <a:r>
              <a:rPr lang="en-US" altLang="zh-TW" sz="2400" b="1" dirty="0"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latin typeface="High Tower Text" pitchFamily="18" charset="0"/>
              </a:rPr>
              <a:t>APROG.x</a:t>
            </a:r>
            <a:r>
              <a:rPr lang="en-US" altLang="zh-TW" sz="2400" b="1" dirty="0"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ACE	     AFILE</a:t>
            </a:r>
            <a:r>
              <a:rPr lang="en-US" altLang="zh-TW" sz="2200" b="1" dirty="0">
                <a:latin typeface="Times New Roman" pitchFamily="18" charset="0"/>
              </a:rPr>
              <a:t>3	        </a:t>
            </a:r>
            <a:r>
              <a:rPr lang="en-US" altLang="zh-TW" sz="2400" b="1" dirty="0"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/>
          </a:p>
          <a:p>
            <a:pPr marL="228600" indent="-228600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rgbClr val="FF0000"/>
                </a:solidFill>
              </a:rPr>
              <a:t>The 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wc</a:t>
            </a:r>
            <a:r>
              <a:rPr lang="en-US" altLang="zh-TW" sz="2400" dirty="0">
                <a:solidFill>
                  <a:srgbClr val="FF0000"/>
                </a:solidFill>
              </a:rPr>
              <a:t> command counts </a:t>
            </a:r>
            <a:r>
              <a:rPr lang="en-US" altLang="zh-TW" sz="2400" i="1" dirty="0">
                <a:solidFill>
                  <a:srgbClr val="FF0000"/>
                </a:solidFill>
              </a:rPr>
              <a:t>things</a:t>
            </a:r>
            <a:r>
              <a:rPr lang="en-US" altLang="zh-TW" sz="2400" dirty="0">
                <a:solidFill>
                  <a:srgbClr val="FF0000"/>
                </a:solidFill>
              </a:rPr>
              <a:t>, but how to make it count 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i="1" u="sng" dirty="0">
                <a:solidFill>
                  <a:srgbClr val="FF0000"/>
                </a:solidFill>
              </a:rPr>
              <a:t>these</a:t>
            </a:r>
            <a:r>
              <a:rPr lang="en-US" altLang="zh-TW" sz="2400" dirty="0">
                <a:solidFill>
                  <a:srgbClr val="FF0000"/>
                </a:solidFill>
              </a:rPr>
              <a:t> things?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 err="1">
                <a:latin typeface="High Tower Text" pitchFamily="18" charset="0"/>
              </a:rPr>
              <a:t>wc</a:t>
            </a:r>
            <a:r>
              <a:rPr lang="en-US" altLang="zh-TW" sz="2400" b="1" dirty="0">
                <a:latin typeface="High Tower Text" pitchFamily="18" charset="0"/>
              </a:rPr>
              <a:t> –l  </a:t>
            </a:r>
            <a:r>
              <a:rPr lang="en-US" altLang="zh-TW" sz="2400" b="1" dirty="0">
                <a:latin typeface="Times New Roman" pitchFamily="18" charset="0"/>
              </a:rPr>
              <a:t>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zh-TW" sz="12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>
                <a:latin typeface="Times New Roman" pitchFamily="18" charset="0"/>
              </a:rPr>
              <a:t>•</a:t>
            </a:r>
            <a:r>
              <a:rPr lang="en-US" altLang="zh-TW" sz="2000" dirty="0"/>
              <a:t> 	</a:t>
            </a:r>
            <a:r>
              <a:rPr lang="en-US" altLang="zh-TW" sz="2400" dirty="0">
                <a:solidFill>
                  <a:srgbClr val="FF0000"/>
                </a:solidFill>
              </a:rPr>
              <a:t>We can solve this by </a:t>
            </a:r>
            <a:r>
              <a:rPr lang="en-US" altLang="zh-TW" sz="2400" i="1" dirty="0">
                <a:solidFill>
                  <a:srgbClr val="FF0000"/>
                </a:solidFill>
              </a:rPr>
              <a:t>redirection</a:t>
            </a:r>
            <a:r>
              <a:rPr lang="en-US" altLang="zh-TW" sz="2400" dirty="0">
                <a:solidFill>
                  <a:srgbClr val="FF0000"/>
                </a:solidFill>
              </a:rPr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>
                <a:latin typeface="High Tower Text" pitchFamily="18" charset="0"/>
              </a:rPr>
              <a:t>ls A* &gt; </a:t>
            </a:r>
            <a:r>
              <a:rPr lang="en-US" altLang="zh-TW" sz="2400" b="1" dirty="0" err="1">
                <a:latin typeface="High Tower Text" pitchFamily="18" charset="0"/>
              </a:rPr>
              <a:t>tempfile</a:t>
            </a:r>
            <a:endParaRPr lang="en-US" altLang="zh-TW" sz="24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/>
              <a:t>	% </a:t>
            </a:r>
            <a:r>
              <a:rPr lang="en-US" altLang="zh-TW" sz="2400" b="1" dirty="0" err="1">
                <a:latin typeface="High Tower Text" pitchFamily="18" charset="0"/>
              </a:rPr>
              <a:t>wc</a:t>
            </a:r>
            <a:r>
              <a:rPr lang="en-US" altLang="zh-TW" sz="2400" b="1" dirty="0">
                <a:latin typeface="High Tower Text" pitchFamily="18" charset="0"/>
              </a:rPr>
              <a:t> –l &lt; </a:t>
            </a:r>
            <a:r>
              <a:rPr lang="en-US" altLang="zh-TW" sz="2400" b="1" dirty="0" err="1">
                <a:latin typeface="High Tower Text" pitchFamily="18" charset="0"/>
              </a:rPr>
              <a:t>tempfile</a:t>
            </a:r>
            <a:endParaRPr lang="en-US" altLang="zh-TW" sz="24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latin typeface="High Tower Text" pitchFamily="18" charset="0"/>
              </a:rPr>
              <a:t>	</a:t>
            </a:r>
            <a:r>
              <a:rPr lang="en-US" altLang="zh-TW" sz="2400" b="1" dirty="0"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/>
              <a:t>    	</a:t>
            </a:r>
            <a:r>
              <a:rPr lang="en-US" altLang="zh-TW" sz="2000" b="1" dirty="0"/>
              <a:t>%</a:t>
            </a:r>
            <a:endParaRPr lang="zh-TW" altLang="en-US" sz="2400" b="1" dirty="0">
              <a:latin typeface="High Tower Text" pitchFamily="18" charset="0"/>
            </a:endParaRPr>
          </a:p>
        </p:txBody>
      </p:sp>
      <p:sp>
        <p:nvSpPr>
          <p:cNvPr id="17408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86577"/>
              <a:gd name="adj2" fmla="val 7923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174086" name="AutoShape 6"/>
          <p:cNvSpPr>
            <a:spLocks noChangeArrowheads="1"/>
          </p:cNvSpPr>
          <p:nvPr/>
        </p:nvSpPr>
        <p:spPr bwMode="auto">
          <a:xfrm>
            <a:off x="1981200" y="1828800"/>
            <a:ext cx="6019800" cy="3124200"/>
          </a:xfrm>
          <a:prstGeom prst="wedgeRoundRectCallout">
            <a:avLst>
              <a:gd name="adj1" fmla="val -69542"/>
              <a:gd name="adj2" fmla="val 86162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/>
          <a:lstStyle/>
          <a:p>
            <a:pPr algn="ctr"/>
            <a:r>
              <a:rPr lang="en-US" altLang="zh-TW" sz="2400" dirty="0"/>
              <a:t>This “&lt;” has changed what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outputs: because the input came from a redirect, the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command does not know the name of the file that provided the input. Therefore, not knowing the filename, </a:t>
            </a:r>
            <a:r>
              <a:rPr lang="en-US" altLang="zh-TW" sz="2800" spc="-200" dirty="0" err="1">
                <a:latin typeface="High Tower Text" pitchFamily="18" charset="0"/>
              </a:rPr>
              <a:t>w</a:t>
            </a:r>
            <a:r>
              <a:rPr lang="en-US" altLang="zh-TW" sz="2800" dirty="0" err="1">
                <a:latin typeface="High Tower Text" pitchFamily="18" charset="0"/>
              </a:rPr>
              <a:t>c</a:t>
            </a:r>
            <a:r>
              <a:rPr lang="en-US" altLang="zh-TW" sz="2400" dirty="0"/>
              <a:t> can’t put that name in its output. This is good. After all, why would we want to see the word “</a:t>
            </a:r>
            <a:r>
              <a:rPr lang="en-US" altLang="zh-TW" sz="2400" dirty="0" err="1"/>
              <a:t>tempfile</a:t>
            </a:r>
            <a:r>
              <a:rPr lang="en-US" altLang="zh-TW" sz="2400" dirty="0"/>
              <a:t>” displayed? </a:t>
            </a:r>
          </a:p>
        </p:txBody>
      </p:sp>
    </p:spTree>
    <p:extLst>
      <p:ext uri="{BB962C8B-B14F-4D97-AF65-F5344CB8AC3E}">
        <p14:creationId xmlns:p14="http://schemas.microsoft.com/office/powerpoint/2010/main" val="2864856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5" grpId="0" animBg="1"/>
      <p:bldP spid="174086" grpId="0" animBg="1"/>
      <p:bldP spid="17408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04800"/>
            <a:ext cx="8229600" cy="62484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ls A*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ABCD	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Afile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ABD.txt	     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      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ACE	     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3	       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b="1" dirty="0">
                <a:solidFill>
                  <a:schemeClr val="bg1"/>
                </a:solidFill>
              </a:rPr>
              <a:t>	% 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cat 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ABCD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ABD.txt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ACE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Afile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AFILE</a:t>
            </a:r>
            <a:r>
              <a:rPr lang="en-US" altLang="zh-TW" sz="2200" b="1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zh-TW" sz="24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  <a:r>
              <a:rPr lang="en-US" altLang="zh-TW" sz="2400" b="1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High Tower Text" pitchFamily="18" charset="0"/>
              </a:rPr>
              <a:t>	Aqrs.txt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	AZZZ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    	</a:t>
            </a:r>
            <a:r>
              <a:rPr lang="en-US" altLang="zh-TW" sz="2000" b="1" dirty="0">
                <a:solidFill>
                  <a:schemeClr val="bg1"/>
                </a:solidFill>
              </a:rPr>
              <a:t>%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3124200" y="3048000"/>
            <a:ext cx="5867400" cy="1828800"/>
          </a:xfrm>
          <a:prstGeom prst="wedgeRoundRectCallout">
            <a:avLst>
              <a:gd name="adj1" fmla="val -71186"/>
              <a:gd name="adj2" fmla="val -3570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Notice that ls is unique among common UNIX commands, in that the output is different when redirected than when sent to the screen: each file goes on its own line.</a:t>
            </a:r>
          </a:p>
        </p:txBody>
      </p:sp>
      <p:sp>
        <p:nvSpPr>
          <p:cNvPr id="208902" name="AutoShape 6"/>
          <p:cNvSpPr>
            <a:spLocks noChangeArrowheads="1"/>
          </p:cNvSpPr>
          <p:nvPr/>
        </p:nvSpPr>
        <p:spPr bwMode="auto">
          <a:xfrm>
            <a:off x="3886200" y="2590800"/>
            <a:ext cx="3581400" cy="1676400"/>
          </a:xfrm>
          <a:prstGeom prst="wedgeRoundRectCallout">
            <a:avLst>
              <a:gd name="adj1" fmla="val -50131"/>
              <a:gd name="adj2" fmla="val 1925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And that difference of behavior explains why </a:t>
            </a:r>
            <a:br>
              <a:rPr lang="en-US" altLang="zh-TW" sz="2400" dirty="0"/>
            </a:br>
            <a:r>
              <a:rPr lang="en-US" altLang="zh-TW" sz="2400" dirty="0" err="1"/>
              <a:t>wc</a:t>
            </a:r>
            <a:r>
              <a:rPr lang="en-US" altLang="zh-TW" sz="2400" dirty="0"/>
              <a:t> -l gave an answer of </a:t>
            </a:r>
            <a:r>
              <a:rPr lang="en-US" altLang="zh-TW" sz="2400" dirty="0">
                <a:solidFill>
                  <a:srgbClr val="FF0000"/>
                </a:solidFill>
              </a:rPr>
              <a:t>10</a:t>
            </a:r>
            <a:r>
              <a:rPr lang="en-US" altLang="zh-TW" sz="2400" dirty="0"/>
              <a:t>, rather than an answer of </a:t>
            </a:r>
            <a:r>
              <a:rPr lang="en-US" altLang="zh-TW" sz="2400" dirty="0">
                <a:solidFill>
                  <a:srgbClr val="FFFF00"/>
                </a:solidFill>
              </a:rPr>
              <a:t>3</a:t>
            </a:r>
            <a:r>
              <a:rPr lang="en-US" altLang="zh-TW" sz="2400" dirty="0"/>
              <a:t>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05000" y="665922"/>
            <a:ext cx="5141343" cy="3244720"/>
            <a:chOff x="1905000" y="665922"/>
            <a:chExt cx="5141343" cy="3244720"/>
          </a:xfrm>
        </p:grpSpPr>
        <p:sp>
          <p:nvSpPr>
            <p:cNvPr id="8" name="Rectangle 7"/>
            <p:cNvSpPr/>
            <p:nvPr/>
          </p:nvSpPr>
          <p:spPr bwMode="auto">
            <a:xfrm>
              <a:off x="2362200" y="685800"/>
              <a:ext cx="914400" cy="1066800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3</a:t>
              </a:r>
              <a:b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FF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6" name="Left Brace 5"/>
            <p:cNvSpPr/>
            <p:nvPr/>
          </p:nvSpPr>
          <p:spPr bwMode="auto">
            <a:xfrm flipH="1">
              <a:off x="1905000" y="665922"/>
              <a:ext cx="533400" cy="1086678"/>
            </a:xfrm>
            <a:prstGeom prst="leftBrace">
              <a:avLst>
                <a:gd name="adj1" fmla="val 33498"/>
                <a:gd name="adj2" fmla="val 50000"/>
              </a:avLst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flipH="1" flipV="1">
              <a:off x="2967487" y="1069675"/>
              <a:ext cx="4078856" cy="284096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1905000" y="2494722"/>
            <a:ext cx="5029202" cy="3601278"/>
            <a:chOff x="1905000" y="2494722"/>
            <a:chExt cx="5029202" cy="3601278"/>
          </a:xfrm>
        </p:grpSpPr>
        <p:sp>
          <p:nvSpPr>
            <p:cNvPr id="3" name="Rectangle 2"/>
            <p:cNvSpPr/>
            <p:nvPr/>
          </p:nvSpPr>
          <p:spPr bwMode="auto">
            <a:xfrm>
              <a:off x="2362200" y="3810000"/>
              <a:ext cx="914400" cy="1066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10</a:t>
              </a:r>
              <a:b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3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charset="0"/>
                  <a:ea typeface="新細明體" charset="-120"/>
                </a:rPr>
                <a:t> lines</a:t>
              </a:r>
            </a:p>
          </p:txBody>
        </p:sp>
        <p:sp>
          <p:nvSpPr>
            <p:cNvPr id="2" name="Left Brace 1"/>
            <p:cNvSpPr/>
            <p:nvPr/>
          </p:nvSpPr>
          <p:spPr bwMode="auto">
            <a:xfrm flipH="1">
              <a:off x="1905000" y="2494722"/>
              <a:ext cx="533400" cy="3601278"/>
            </a:xfrm>
            <a:prstGeom prst="leftBrace">
              <a:avLst>
                <a:gd name="adj1" fmla="val 48178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3083442" y="3657600"/>
              <a:ext cx="3850760" cy="4306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00910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8902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048464" cy="1512168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For example, suppose we want to know what the name of the current directory is.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>
                <a:solidFill>
                  <a:schemeClr val="bg1"/>
                </a:solidFill>
              </a:rPr>
              <a:t>We can get the path with the </a:t>
            </a:r>
            <a:r>
              <a:rPr lang="en-US" altLang="zh-TW" sz="2400" b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>
                <a:solidFill>
                  <a:schemeClr val="bg1"/>
                </a:solidFill>
              </a:rPr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>
              <a:latin typeface="High Tower Text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7338" indent="-287338" eaLnBrk="1" hangingPunct="1">
              <a:lnSpc>
                <a:spcPct val="80000"/>
              </a:lnSpc>
            </a:pPr>
            <a:r>
              <a:rPr lang="en-US" altLang="zh-TW" sz="2800" b="0" kern="0" dirty="0"/>
              <a:t>You generally redirect output to a file to </a:t>
            </a:r>
            <a:r>
              <a:rPr lang="en-US" altLang="zh-TW" sz="2800" b="0" i="1" kern="0" dirty="0"/>
              <a:t>save</a:t>
            </a:r>
            <a:r>
              <a:rPr lang="en-US" altLang="zh-TW" sz="2800" b="0" kern="0" dirty="0"/>
              <a:t> the info.</a:t>
            </a:r>
          </a:p>
          <a:p>
            <a:pPr marL="627063" lvl="1" indent="-339725" eaLnBrk="1" hangingPunct="1">
              <a:lnSpc>
                <a:spcPct val="80000"/>
              </a:lnSpc>
            </a:pPr>
            <a:r>
              <a:rPr lang="en-US" altLang="zh-TW" b="0" kern="0" spc="-10" dirty="0"/>
              <a:t>After all, if it goes to the screen, it is lost; if it goes to a file, you can open that file to see what was printed.</a:t>
            </a:r>
            <a:endParaRPr lang="en-US" altLang="zh-TW" b="0" kern="0" spc="-10" dirty="0">
              <a:latin typeface="High Tower Text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194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>
                <a:solidFill>
                  <a:srgbClr val="808080"/>
                </a:solidFill>
              </a:rPr>
              <a:t>%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808080"/>
                </a:solidFill>
                <a:latin typeface="High Tower Text" pitchFamily="18" charset="0"/>
              </a:rPr>
              <a:t>dej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700">
                <a:solidFill>
                  <a:srgbClr val="000000"/>
                </a:solidFill>
              </a:rPr>
              <a:t>%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complement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c </a:t>
            </a:r>
            <a:r>
              <a:rPr lang="en-US" altLang="zh-TW" sz="27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>
                <a:solidFill>
                  <a:srgbClr val="000000"/>
                </a:solidFill>
                <a:latin typeface="High Tower Text" pitchFamily="18" charset="0"/>
              </a:rPr>
              <a:t>abcdefghijklmno.txt</a:t>
            </a:r>
            <a:endParaRPr lang="en-US" altLang="zh-TW" sz="27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000000"/>
                </a:solidFill>
                <a:latin typeface="High Tower Text" pitchFamily="18" charset="0"/>
              </a:rPr>
              <a:t>abcfghiklmno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complement filelist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</a:rPr>
              <a:t>%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2209800" y="1951038"/>
            <a:ext cx="3429000" cy="163036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691680" y="350100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/home/Me/subdir1/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691680" y="5805264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&gt;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mypath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91680" y="2060848"/>
            <a:ext cx="5832648" cy="1008112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 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/home/Me/subdir1/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mydir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908720"/>
            <a:ext cx="9108504" cy="604867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/>
              <a:t>For example, suppose we want to know what the name of the current directory is.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dirty="0"/>
              <a:t>We can get the path with the </a:t>
            </a:r>
            <a:r>
              <a:rPr lang="en-US" altLang="zh-TW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2400" dirty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spc="-40" dirty="0"/>
              <a:t>And we can get just the directory with the </a:t>
            </a:r>
            <a:r>
              <a:rPr lang="en-US" altLang="zh-TW" sz="2400" b="1" spc="-40" dirty="0" err="1"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40" dirty="0"/>
              <a:t> command:</a:t>
            </a: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-457200" eaLnBrk="1" hangingPunct="1">
              <a:lnSpc>
                <a:spcPct val="80000"/>
              </a:lnSpc>
              <a:buNone/>
            </a:pPr>
            <a:r>
              <a:rPr lang="en-US" altLang="zh-TW" sz="2400" dirty="0">
                <a:solidFill>
                  <a:srgbClr val="C00000"/>
                </a:solidFill>
              </a:rPr>
              <a:t>	    Q: But, how to make the above work without having to	</a:t>
            </a:r>
            <a:br>
              <a:rPr lang="en-US" altLang="zh-TW" sz="2400" dirty="0">
                <a:solidFill>
                  <a:srgbClr val="C00000"/>
                </a:solidFill>
              </a:rPr>
            </a:br>
            <a:r>
              <a:rPr lang="en-US" altLang="zh-TW" sz="2400" dirty="0">
                <a:solidFill>
                  <a:srgbClr val="C00000"/>
                </a:solidFill>
              </a:rPr>
              <a:t>        </a:t>
            </a:r>
            <a:r>
              <a:rPr lang="en-US" altLang="zh-TW" sz="800" dirty="0">
                <a:solidFill>
                  <a:srgbClr val="C00000"/>
                </a:solidFill>
              </a:rPr>
              <a:t>  </a:t>
            </a:r>
            <a:r>
              <a:rPr lang="en-US" altLang="zh-TW" sz="100" dirty="0">
                <a:solidFill>
                  <a:srgbClr val="C00000"/>
                </a:solidFill>
              </a:rPr>
              <a:t> </a:t>
            </a:r>
            <a:r>
              <a:rPr lang="en-US" altLang="zh-TW" sz="2400" spc="-20" dirty="0">
                <a:solidFill>
                  <a:srgbClr val="C00000"/>
                </a:solidFill>
              </a:rPr>
              <a:t>physically type the path as an argument to </a:t>
            </a:r>
            <a:r>
              <a:rPr lang="en-US" altLang="zh-TW" sz="2400" b="1" spc="-2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basename</a:t>
            </a:r>
            <a:r>
              <a:rPr lang="en-US" altLang="zh-TW" sz="2400" spc="-20" dirty="0">
                <a:solidFill>
                  <a:srgbClr val="C00000"/>
                </a:solidFill>
              </a:rPr>
              <a:t>?</a:t>
            </a:r>
          </a:p>
          <a:p>
            <a:pPr marL="342900" lvl="1" indent="-342900" eaLnBrk="1" hangingPunct="1">
              <a:lnSpc>
                <a:spcPct val="80000"/>
              </a:lnSpc>
              <a:buNone/>
            </a:pPr>
            <a:br>
              <a:rPr lang="en-US" altLang="zh-TW" sz="400" dirty="0"/>
            </a:br>
            <a:r>
              <a:rPr lang="en-US" altLang="zh-TW" sz="2400" dirty="0"/>
              <a:t>  </a:t>
            </a:r>
            <a:r>
              <a:rPr lang="en-US" altLang="zh-TW" sz="2400" dirty="0">
                <a:solidFill>
                  <a:srgbClr val="339933"/>
                </a:solidFill>
              </a:rPr>
              <a:t>   </a:t>
            </a:r>
            <a:r>
              <a:rPr lang="en-US" altLang="zh-TW" sz="1050" dirty="0">
                <a:solidFill>
                  <a:srgbClr val="339933"/>
                </a:solidFill>
              </a:rPr>
              <a:t> </a:t>
            </a:r>
            <a:r>
              <a:rPr lang="en-US" altLang="zh-TW" sz="2400" dirty="0">
                <a:solidFill>
                  <a:srgbClr val="339933"/>
                </a:solidFill>
              </a:rPr>
              <a:t>A: On slide #13, we did it with </a:t>
            </a:r>
            <a:r>
              <a:rPr lang="en-US" altLang="zh-TW" sz="2400" b="1" dirty="0">
                <a:solidFill>
                  <a:srgbClr val="7030A0"/>
                </a:solidFill>
              </a:rPr>
              <a:t>`</a:t>
            </a:r>
            <a:r>
              <a:rPr lang="en-US" altLang="zh-TW" sz="2400" dirty="0">
                <a:solidFill>
                  <a:srgbClr val="339933"/>
                </a:solidFill>
              </a:rPr>
              <a:t>…</a:t>
            </a:r>
            <a:r>
              <a:rPr lang="en-US" altLang="zh-TW" sz="2400" b="1" dirty="0">
                <a:solidFill>
                  <a:srgbClr val="7030A0"/>
                </a:solidFill>
              </a:rPr>
              <a:t>`</a:t>
            </a:r>
            <a:r>
              <a:rPr lang="en-US" altLang="zh-TW" sz="2400" dirty="0">
                <a:solidFill>
                  <a:srgbClr val="339933"/>
                </a:solidFill>
              </a:rPr>
              <a:t>. But we can also do it by </a:t>
            </a:r>
            <a:br>
              <a:rPr lang="en-US" altLang="zh-TW" sz="2400" dirty="0">
                <a:solidFill>
                  <a:srgbClr val="339933"/>
                </a:solidFill>
              </a:rPr>
            </a:br>
            <a:r>
              <a:rPr lang="en-US" altLang="zh-TW" sz="2400" dirty="0">
                <a:solidFill>
                  <a:srgbClr val="339933"/>
                </a:solidFill>
              </a:rPr>
              <a:t>          </a:t>
            </a:r>
            <a:r>
              <a:rPr lang="en-US" altLang="zh-TW" sz="2400" spc="-40" dirty="0">
                <a:solidFill>
                  <a:srgbClr val="339933"/>
                </a:solidFill>
              </a:rPr>
              <a:t>saving the </a:t>
            </a:r>
            <a:r>
              <a:rPr lang="en-US" altLang="zh-TW" sz="2400" b="1" spc="-40" dirty="0" err="1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pwd</a:t>
            </a:r>
            <a:r>
              <a:rPr lang="en-US" altLang="zh-TW" sz="1800" b="1" spc="-40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info, rather</a:t>
            </a:r>
            <a:r>
              <a:rPr lang="en-US" altLang="zh-TW" sz="1400" spc="-40" dirty="0">
                <a:solidFill>
                  <a:srgbClr val="339933"/>
                </a:solidFill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than</a:t>
            </a:r>
            <a:r>
              <a:rPr lang="en-US" altLang="zh-TW" sz="2400" dirty="0">
                <a:solidFill>
                  <a:srgbClr val="339933"/>
                </a:solidFill>
              </a:rPr>
              <a:t> </a:t>
            </a:r>
            <a:r>
              <a:rPr lang="en-US" altLang="zh-TW" sz="2400" spc="-40" dirty="0">
                <a:solidFill>
                  <a:srgbClr val="339933"/>
                </a:solidFill>
              </a:rPr>
              <a:t>“losing” it to the screen:</a:t>
            </a:r>
            <a:endParaRPr lang="en-US" altLang="zh-TW" sz="2000" spc="-40" dirty="0">
              <a:solidFill>
                <a:srgbClr val="339933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lvl="1" eaLnBrk="1" hangingPunct="1">
              <a:lnSpc>
                <a:spcPct val="80000"/>
              </a:lnSpc>
            </a:pPr>
            <a:endParaRPr lang="en-US" altLang="zh-TW" sz="2400" dirty="0"/>
          </a:p>
          <a:p>
            <a:pPr marL="457200" lvl="1" indent="0" eaLnBrk="1" hangingPunct="1">
              <a:lnSpc>
                <a:spcPct val="80000"/>
              </a:lnSpc>
              <a:buNone/>
            </a:pPr>
            <a:endParaRPr lang="en-US" altLang="zh-TW" sz="2400" dirty="0">
              <a:latin typeface="High Tower Tex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49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07504" y="-27384"/>
            <a:ext cx="885536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Useful Stuff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7935" y="2302768"/>
            <a:ext cx="9048464" cy="17022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But sometimes you redirect output to hide unwanted display messages.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/>
              <a:t>After all, if it goes to a file then it won’t display on the screen.</a:t>
            </a:r>
          </a:p>
          <a:p>
            <a:pPr marL="457200" lvl="1" indent="0" eaLnBrk="1" hangingPunct="1">
              <a:lnSpc>
                <a:spcPct val="80000"/>
              </a:lnSpc>
              <a:buNone/>
            </a:pPr>
            <a:r>
              <a:rPr lang="en-US" altLang="zh-TW" sz="2400" b="0" kern="0" dirty="0"/>
              <a:t>	Thus: </a:t>
            </a:r>
            <a:r>
              <a:rPr lang="en-US" altLang="zh-TW" sz="2400" b="0" kern="0" dirty="0">
                <a:solidFill>
                  <a:srgbClr val="0033CC"/>
                </a:solidFill>
              </a:rPr>
              <a:t>Output Redirection for Garbage.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908720"/>
            <a:ext cx="9048464" cy="12961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You generally redirect output to a file to </a:t>
            </a:r>
            <a:r>
              <a:rPr lang="en-US" altLang="zh-TW" sz="2800" b="0" i="1" kern="0" dirty="0"/>
              <a:t>save</a:t>
            </a:r>
            <a:r>
              <a:rPr lang="en-US" altLang="zh-TW" sz="2800" b="0" kern="0" dirty="0"/>
              <a:t> the info.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b="0" kern="0" dirty="0"/>
              <a:t>After all, if it goes to the screen, it is lost; if it goes to a file, you can open that file to see what was printed.</a:t>
            </a:r>
            <a:endParaRPr lang="en-US" altLang="zh-TW" sz="2400" b="0" kern="0" dirty="0">
              <a:latin typeface="High Tower Text" pitchFamily="18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414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96" y="6453336"/>
            <a:ext cx="9048464" cy="432048"/>
          </a:xfrm>
          <a:noFill/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altLang="zh-TW" sz="2800" dirty="0">
                <a:solidFill>
                  <a:srgbClr val="0033CC"/>
                </a:solidFill>
              </a:rPr>
              <a:t>This version produces the right output in both cases.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0040" y="1147800"/>
            <a:ext cx="9023920" cy="105706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040" y="3068960"/>
            <a:ext cx="9023920" cy="158417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764704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Consider the following directory situation: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157192"/>
            <a:ext cx="9023920" cy="129614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496" y="2348880"/>
            <a:ext cx="90484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Now compare the outputs for files beginning with ‘b’ versus for files beginning with ‘d’: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797152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I don’t want that error message. So I do it this way: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699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3" grpId="0" animBg="1"/>
      <p:bldP spid="8" grpId="0" animBg="1"/>
      <p:bldP spid="9" grpId="0"/>
      <p:bldP spid="10" grpId="0" animBg="1"/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040" y="1221296"/>
            <a:ext cx="9023920" cy="279992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b* d* g* 2&gt;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  blueberry  grape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  banana  blueberry  cherry  grape  junk  mango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junk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ls: cannot access 'd*': No such file or directory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  <a:p>
            <a:pPr>
              <a:lnSpc>
                <a:spcPct val="85000"/>
              </a:lnSpc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96" y="838200"/>
            <a:ext cx="9048464" cy="45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But the example has a small problem. Consider: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040" y="5703168"/>
            <a:ext cx="9023920" cy="98505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ls d* 2&gt; /dev/null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cat /dev/null</a:t>
            </a:r>
          </a:p>
          <a:p>
            <a:pPr>
              <a:lnSpc>
                <a:spcPct val="85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5496" y="4191000"/>
            <a:ext cx="90484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It seems silly to need to create a junk file when I don’t actually want to save the output.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800" b="0" kern="0" dirty="0"/>
              <a:t>Well, UNIX provides a better way: a special file that UNIX will not write to. Its name is </a:t>
            </a:r>
            <a:r>
              <a:rPr lang="en-US" altLang="zh-TW" sz="2800" b="0" kern="0" dirty="0">
                <a:solidFill>
                  <a:srgbClr val="FF0000"/>
                </a:solidFill>
              </a:rPr>
              <a:t>/dev/null</a:t>
            </a:r>
            <a:r>
              <a:rPr lang="en-US" altLang="zh-TW" sz="2800" b="0" kern="0" dirty="0"/>
              <a:t>: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28600" y="-24544"/>
            <a:ext cx="86868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b="0" kern="0" dirty="0">
                <a:solidFill>
                  <a:srgbClr val="0033CC"/>
                </a:solidFill>
              </a:rPr>
              <a:t>Output Redirection for Garbage</a:t>
            </a:r>
            <a:endParaRPr lang="en-US" altLang="zh-TW" sz="4800" b="0" kern="0" dirty="0">
              <a:solidFill>
                <a:srgbClr val="0033CC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5896303" y="3106824"/>
            <a:ext cx="1418897" cy="116191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72416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wc </a:t>
            </a:r>
            <a:r>
              <a:rPr lang="en-US" altLang="zh-TW" sz="280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solidFill>
                  <a:schemeClr val="bg1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rm </a:t>
            </a:r>
            <a:r>
              <a:rPr lang="en-US" altLang="zh-TW" sz="280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>
                <a:solidFill>
                  <a:schemeClr val="bg1"/>
                </a:solidFill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>
                <a:solidFill>
                  <a:schemeClr val="bg1"/>
                </a:solidFill>
              </a:rPr>
              <a:t>% </a:t>
            </a:r>
            <a:r>
              <a:rPr lang="en-US" altLang="zh-TW" sz="2800" b="1">
                <a:latin typeface="High Tower Text" pitchFamily="18" charset="0"/>
              </a:rPr>
              <a:t>history &gt; tempfile</a:t>
            </a:r>
            <a:r>
              <a:rPr lang="en-US" altLang="zh-TW" sz="2400" b="1">
                <a:latin typeface="Times New Roman" pitchFamily="18" charset="0"/>
              </a:rPr>
              <a:t>2</a:t>
            </a:r>
            <a:endParaRPr lang="zh-TW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tail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400" b="1">
                <a:latin typeface="Times New Roman" pitchFamily="18" charset="0"/>
              </a:rPr>
              <a:t>5</a:t>
            </a:r>
            <a:r>
              <a:rPr lang="en-US" altLang="zh-TW" sz="2800" b="1">
                <a:latin typeface="High Tower Text" pitchFamily="18" charset="0"/>
              </a:rPr>
              <a:t> tempfile</a:t>
            </a:r>
            <a:r>
              <a:rPr lang="en-US" altLang="zh-TW" sz="2400" b="1">
                <a:latin typeface="Times New Roman" pitchFamily="18" charset="0"/>
              </a:rPr>
              <a:t>2 </a:t>
            </a:r>
            <a:r>
              <a:rPr lang="en-US" altLang="zh-TW" sz="2800" b="1">
                <a:latin typeface="High Tower Text" pitchFamily="18" charset="0"/>
              </a:rPr>
              <a:t>&gt; tempfile</a:t>
            </a:r>
            <a:r>
              <a:rPr lang="en-US" altLang="zh-TW" sz="2400" b="1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cat tempfile</a:t>
            </a:r>
            <a:r>
              <a:rPr lang="en-US" altLang="zh-TW" sz="2400" b="1">
                <a:latin typeface="Times New Roman" pitchFamily="18" charset="0"/>
              </a:rPr>
              <a:t>3</a:t>
            </a:r>
            <a:r>
              <a:rPr lang="en-US" altLang="zh-TW" sz="2800" b="1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ls A* &gt;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wc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800" b="1">
                <a:latin typeface="High Tower Text" pitchFamily="18" charset="0"/>
              </a:rPr>
              <a:t>l &lt;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rm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800" b="1">
                <a:latin typeface="High Tower Text" pitchFamily="18" charset="0"/>
              </a:rPr>
              <a:t>f tempfile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>
                <a:latin typeface="High Tower Text" pitchFamily="18" charset="0"/>
              </a:rPr>
              <a:t>history &gt; tempfile</a:t>
            </a:r>
            <a:r>
              <a:rPr lang="en-US" altLang="zh-TW" sz="2400" b="1">
                <a:latin typeface="Times New Roman" pitchFamily="18" charset="0"/>
              </a:rPr>
              <a:t>2</a:t>
            </a:r>
            <a:endParaRPr lang="zh-TW" altLang="en-US" sz="2400" b="1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 </a:t>
            </a:r>
            <a:r>
              <a:rPr lang="en-US" altLang="zh-TW" sz="2800" b="1">
                <a:latin typeface="High Tower Text" pitchFamily="18" charset="0"/>
              </a:rPr>
              <a:t>head </a:t>
            </a:r>
            <a:r>
              <a:rPr lang="en-US" altLang="zh-TW" sz="2800">
                <a:latin typeface="Times New Roman" pitchFamily="18" charset="0"/>
              </a:rPr>
              <a:t>-</a:t>
            </a:r>
            <a:r>
              <a:rPr lang="en-US" altLang="zh-TW" sz="2400" b="1">
                <a:latin typeface="Times New Roman" pitchFamily="18" charset="0"/>
              </a:rPr>
              <a:t>4</a:t>
            </a:r>
            <a:r>
              <a:rPr lang="en-US" altLang="zh-TW" sz="2800" b="1">
                <a:latin typeface="High Tower Text" pitchFamily="18" charset="0"/>
              </a:rPr>
              <a:t> tempfile</a:t>
            </a:r>
            <a:r>
              <a:rPr lang="en-US" altLang="zh-TW" sz="2400" b="1">
                <a:latin typeface="Times New Roman" pitchFamily="18" charset="0"/>
              </a:rPr>
              <a:t>3 </a:t>
            </a:r>
            <a:r>
              <a:rPr lang="en-US" altLang="zh-TW" sz="2800" b="1">
                <a:latin typeface="High Tower Text" pitchFamily="18" charset="0"/>
              </a:rPr>
              <a:t>&gt; tempfile</a:t>
            </a:r>
            <a:r>
              <a:rPr lang="en-US" altLang="zh-TW" sz="2400" b="1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/>
              <a:t>%</a:t>
            </a:r>
            <a:endParaRPr lang="zh-TW" altLang="en-US" sz="2400" b="1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28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rgbClr val="F9F9F9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F9F9F9"/>
                </a:solidFill>
              </a:rPr>
              <a:t>%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9F9F9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9F9F9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9F9F9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9F9F9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tail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5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2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ls A* &gt; 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w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r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</a:t>
            </a:r>
            <a:endParaRPr lang="zh-TW" altLang="en-US" sz="2400" b="1" dirty="0">
              <a:latin typeface="Times New Roman" pitchFamily="18" charset="0"/>
            </a:endParaRPr>
          </a:p>
        </p:txBody>
      </p:sp>
      <p:sp>
        <p:nvSpPr>
          <p:cNvPr id="212997" name="AutoShape 5"/>
          <p:cNvSpPr>
            <a:spLocks noChangeArrowheads="1"/>
          </p:cNvSpPr>
          <p:nvPr/>
        </p:nvSpPr>
        <p:spPr bwMode="auto">
          <a:xfrm>
            <a:off x="3352800" y="685800"/>
            <a:ext cx="3886200" cy="1295400"/>
          </a:xfrm>
          <a:prstGeom prst="wedgeRoundRectCallout">
            <a:avLst>
              <a:gd name="adj1" fmla="val -75532"/>
              <a:gd name="adj2" fmla="val 11642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 history command lists </a:t>
            </a:r>
            <a:br>
              <a:rPr lang="en-US" altLang="zh-TW" sz="2400" dirty="0"/>
            </a:br>
            <a:r>
              <a:rPr lang="en-US" altLang="zh-TW" sz="2400" dirty="0"/>
              <a:t>all of the commands that </a:t>
            </a:r>
            <a:br>
              <a:rPr lang="en-US" altLang="zh-TW" sz="2400" dirty="0"/>
            </a:br>
            <a:r>
              <a:rPr lang="en-US" altLang="zh-TW" sz="2400" dirty="0"/>
              <a:t>you have typed.</a:t>
            </a:r>
          </a:p>
        </p:txBody>
      </p:sp>
    </p:spTree>
    <p:extLst>
      <p:ext uri="{BB962C8B-B14F-4D97-AF65-F5344CB8AC3E}">
        <p14:creationId xmlns:p14="http://schemas.microsoft.com/office/powerpoint/2010/main" val="591966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7" grpId="0" animBg="1"/>
      <p:bldP spid="212997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cat tempfile</a:t>
            </a:r>
            <a:r>
              <a:rPr lang="en-US" altLang="zh-TW" sz="2400" b="1" dirty="0">
                <a:latin typeface="Times New Roman" pitchFamily="18" charset="0"/>
              </a:rPr>
              <a:t>3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>
                <a:latin typeface="High Tower Text" pitchFamily="18" charset="0"/>
              </a:rPr>
              <a:t>wc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 err="1">
                <a:latin typeface="High Tower Text" pitchFamily="18" charset="0"/>
              </a:rPr>
              <a:t>rm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</a:t>
            </a:r>
            <a:r>
              <a:rPr lang="en-US" altLang="zh-TW" sz="2800" b="1" dirty="0" err="1">
                <a:latin typeface="High Tower Text" pitchFamily="18" charset="0"/>
              </a:rPr>
              <a:t>tempfile</a:t>
            </a:r>
            <a:endParaRPr lang="en-US" altLang="zh-TW" sz="2800" b="1" dirty="0"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800" b="1" dirty="0"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latin typeface="Times New Roman" pitchFamily="18" charset="0"/>
              </a:rPr>
              <a:t>2</a:t>
            </a:r>
            <a:endParaRPr lang="zh-TW" altLang="en-US" sz="2400" b="1" dirty="0"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  <a:tabLst>
                <a:tab pos="2520950" algn="l"/>
              </a:tabLst>
            </a:pPr>
            <a:r>
              <a:rPr lang="en-US" altLang="zh-TW" sz="2400" b="1" dirty="0"/>
              <a:t>%</a:t>
            </a:r>
            <a:endParaRPr lang="zh-TW" altLang="en-US" sz="2400" b="1" dirty="0">
              <a:latin typeface="Times New Roman" pitchFamily="18" charset="0"/>
            </a:endParaRPr>
          </a:p>
        </p:txBody>
      </p:sp>
      <p:sp>
        <p:nvSpPr>
          <p:cNvPr id="206855" name="AutoShape 7"/>
          <p:cNvSpPr>
            <a:spLocks noChangeArrowheads="1"/>
          </p:cNvSpPr>
          <p:nvPr/>
        </p:nvSpPr>
        <p:spPr bwMode="auto">
          <a:xfrm>
            <a:off x="1981200" y="1600200"/>
            <a:ext cx="4267200" cy="914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tail you will get just </a:t>
            </a:r>
            <a:br>
              <a:rPr lang="en-US" altLang="zh-TW" sz="2400" dirty="0"/>
            </a:br>
            <a:r>
              <a:rPr lang="en-US" altLang="zh-TW" sz="2400" dirty="0"/>
              <a:t>the last 4 lines that you typed.</a:t>
            </a:r>
          </a:p>
        </p:txBody>
      </p:sp>
    </p:spTree>
    <p:extLst>
      <p:ext uri="{BB962C8B-B14F-4D97-AF65-F5344CB8AC3E}">
        <p14:creationId xmlns:p14="http://schemas.microsoft.com/office/powerpoint/2010/main" val="602079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  <p:bldP spid="206855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rgbClr val="E6E6E6"/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E6E6E6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E6E6E6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rgbClr val="E6E6E6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rgbClr val="E6E6E6"/>
                </a:solidFill>
              </a:rPr>
              <a:t>%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rgbClr val="E6E6E6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rgbClr val="E6E6E6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E6E6E6"/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136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137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  138 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latin typeface="High Tower Text" pitchFamily="18" charset="0"/>
              </a:rPr>
              <a:t>head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800" b="1" dirty="0">
                <a:latin typeface="High Tower Text" pitchFamily="18" charset="0"/>
              </a:rPr>
              <a:t> tempfile</a:t>
            </a:r>
            <a:r>
              <a:rPr lang="en-US" altLang="zh-TW" sz="2400" b="1" dirty="0">
                <a:latin typeface="Times New Roman" pitchFamily="18" charset="0"/>
              </a:rPr>
              <a:t>3 </a:t>
            </a:r>
            <a:r>
              <a:rPr lang="en-US" altLang="zh-TW" sz="2800" b="1" dirty="0"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/>
              <a:t>%</a:t>
            </a:r>
            <a:endParaRPr lang="zh-TW" altLang="en-US" sz="2400" b="1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600200" y="1828800"/>
            <a:ext cx="4267200" cy="1295400"/>
          </a:xfrm>
          <a:prstGeom prst="wedgeRoundRectCallout">
            <a:avLst>
              <a:gd name="adj1" fmla="val -36977"/>
              <a:gd name="adj2" fmla="val 13333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Your numbers would be </a:t>
            </a:r>
            <a:br>
              <a:rPr lang="en-US" altLang="zh-TW" sz="2400" dirty="0"/>
            </a:br>
            <a:r>
              <a:rPr lang="en-US" altLang="zh-TW" sz="2400" dirty="0"/>
              <a:t>different, because your history will be of a different length.</a:t>
            </a:r>
          </a:p>
        </p:txBody>
      </p:sp>
    </p:spTree>
    <p:extLst>
      <p:ext uri="{BB962C8B-B14F-4D97-AF65-F5344CB8AC3E}">
        <p14:creationId xmlns:p14="http://schemas.microsoft.com/office/powerpoint/2010/main" val="368356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FFFFFF">
                    <a:lumMod val="85000"/>
                  </a:srgbClr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D9D9D9"/>
                </a:solidFill>
              </a:rPr>
              <a:t>%</a:t>
            </a:r>
            <a:r>
              <a:rPr lang="en-US" altLang="zh-TW" sz="2400" b="1" dirty="0">
                <a:solidFill>
                  <a:srgbClr val="FFFFFF"/>
                </a:solidFill>
              </a:rPr>
              <a:t> </a:t>
            </a:r>
            <a:r>
              <a:rPr lang="en-US" altLang="zh-TW" sz="2600" b="1" dirty="0">
                <a:latin typeface="High Tower Text" pitchFamily="18" charset="0"/>
              </a:rPr>
              <a:t>cut</a:t>
            </a:r>
            <a:r>
              <a:rPr lang="en-US" altLang="zh-TW" sz="2400" b="1" dirty="0"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latin typeface="High Tower Text" pitchFamily="18" charset="0"/>
              </a:rPr>
              <a:t>complement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latin typeface="High Tower Text" pitchFamily="18" charset="0"/>
              </a:rPr>
              <a:t>c</a:t>
            </a:r>
            <a:r>
              <a:rPr lang="en-US" altLang="zh-TW" sz="2400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600" b="1" dirty="0">
                <a:latin typeface="High Tower Text" pitchFamily="18" charset="0"/>
              </a:rPr>
              <a:t>tempfile</a:t>
            </a:r>
            <a:r>
              <a:rPr lang="en-US" altLang="zh-TW" sz="2400" b="1" dirty="0">
                <a:latin typeface="Times New Roman" pitchFamily="18" charset="0"/>
              </a:rPr>
              <a:t>4</a:t>
            </a:r>
            <a:r>
              <a:rPr lang="en-US" altLang="zh-TW" sz="2400" dirty="0">
                <a:latin typeface="Times New Roman" pitchFamily="18" charset="0"/>
              </a:rPr>
              <a:t>&gt;</a:t>
            </a:r>
            <a:r>
              <a:rPr lang="en-US" altLang="zh-TW" sz="2600" b="1" dirty="0">
                <a:latin typeface="High Tower Text" pitchFamily="18" charset="0"/>
              </a:rPr>
              <a:t>tempfile</a:t>
            </a:r>
            <a:r>
              <a:rPr lang="en-US" altLang="zh-TW" sz="2400" b="1" dirty="0">
                <a:latin typeface="Times New Roman" pitchFamily="18" charset="0"/>
              </a:rPr>
              <a:t>5</a:t>
            </a:r>
          </a:p>
          <a:p>
            <a:pPr lvl="0" eaLnBrk="1" hangingPunct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altLang="zh-TW" sz="2400" b="1" dirty="0">
                <a:solidFill>
                  <a:srgbClr val="FFFF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>
              <a:solidFill>
                <a:srgbClr val="FFFFFF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27333" name="AutoShape 5"/>
          <p:cNvSpPr>
            <a:spLocks noChangeArrowheads="1"/>
          </p:cNvSpPr>
          <p:nvPr/>
        </p:nvSpPr>
        <p:spPr bwMode="auto">
          <a:xfrm>
            <a:off x="3429000" y="4267200"/>
            <a:ext cx="4267200" cy="914400"/>
          </a:xfrm>
          <a:prstGeom prst="wedgeRoundRectCallout">
            <a:avLst>
              <a:gd name="adj1" fmla="val -66481"/>
              <a:gd name="adj2" fmla="val 11035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By using “</a:t>
            </a:r>
            <a:r>
              <a:rPr lang="en-US" altLang="zh-TW" sz="2400" dirty="0">
                <a:solidFill>
                  <a:srgbClr val="C00000"/>
                </a:solidFill>
              </a:rPr>
              <a:t>head</a:t>
            </a:r>
            <a:r>
              <a:rPr lang="en-US" altLang="zh-TW" sz="2400" dirty="0"/>
              <a:t>”, we can throw away the line that ran “history”.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7723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3" grpId="0" animBg="1"/>
      <p:bldP spid="227333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Lets do some more redirection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solidFill>
                  <a:srgbClr val="FFFFCC"/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rgbClr val="FFFFCC"/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4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 </a:t>
            </a:r>
            <a:endParaRPr lang="en-US" altLang="zh-TW" sz="24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81" name="AutoShape 5"/>
          <p:cNvSpPr>
            <a:spLocks noChangeArrowheads="1"/>
          </p:cNvSpPr>
          <p:nvPr/>
        </p:nvSpPr>
        <p:spPr bwMode="auto">
          <a:xfrm>
            <a:off x="3200400" y="4602088"/>
            <a:ext cx="4495800" cy="960512"/>
          </a:xfrm>
          <a:prstGeom prst="wedgeRoundRectCallout">
            <a:avLst>
              <a:gd name="adj1" fmla="val -75331"/>
              <a:gd name="adj2" fmla="val 1158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Let’s use “</a:t>
            </a:r>
            <a:r>
              <a:rPr lang="en-US" altLang="zh-TW" sz="2400" dirty="0">
                <a:solidFill>
                  <a:srgbClr val="C00000"/>
                </a:solidFill>
                <a:latin typeface="+mn-lt"/>
              </a:rPr>
              <a:t>cut</a:t>
            </a:r>
            <a:r>
              <a:rPr lang="en-US" altLang="zh-TW" sz="2400" dirty="0"/>
              <a:t>” to get rid of </a:t>
            </a:r>
            <a:br>
              <a:rPr lang="en-US" altLang="zh-TW" sz="2400" dirty="0"/>
            </a:br>
            <a:r>
              <a:rPr lang="en-US" altLang="zh-TW" sz="2400" dirty="0">
                <a:solidFill>
                  <a:srgbClr val="FFC000"/>
                </a:solidFill>
              </a:rPr>
              <a:t>this stuff </a:t>
            </a:r>
            <a:r>
              <a:rPr lang="en-US" altLang="zh-TW" sz="2400" dirty="0"/>
              <a:t>in the front.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267744" y="4170040"/>
            <a:ext cx="1512168" cy="1224136"/>
            <a:chOff x="2267744" y="3789040"/>
            <a:chExt cx="1512168" cy="1224136"/>
          </a:xfrm>
        </p:grpSpPr>
        <p:cxnSp>
          <p:nvCxnSpPr>
            <p:cNvPr id="3" name="Straight Arrow Connector 2"/>
            <p:cNvCxnSpPr/>
            <p:nvPr/>
          </p:nvCxnSpPr>
          <p:spPr bwMode="auto">
            <a:xfrm flipH="1" flipV="1">
              <a:off x="2267744" y="3789040"/>
              <a:ext cx="1512168" cy="100811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H="1" flipV="1">
              <a:off x="2267744" y="4149080"/>
              <a:ext cx="1512168" cy="72008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2267744" y="4581128"/>
              <a:ext cx="1512168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>
              <a:off x="2339752" y="5013176"/>
              <a:ext cx="144016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1152939" y="2590800"/>
            <a:ext cx="1405677" cy="1440160"/>
            <a:chOff x="1152939" y="2590800"/>
            <a:chExt cx="1405677" cy="1440160"/>
          </a:xfrm>
        </p:grpSpPr>
        <p:sp>
          <p:nvSpPr>
            <p:cNvPr id="2" name="Rounded Rectangle 1" hidden="1"/>
            <p:cNvSpPr/>
            <p:nvPr/>
          </p:nvSpPr>
          <p:spPr bwMode="auto">
            <a:xfrm>
              <a:off x="1152939" y="2590800"/>
              <a:ext cx="1405677" cy="10668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2000" b="0" i="0" u="none" strike="noStrike" cap="none" spc="-3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This</a:t>
              </a: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front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portion is</a:t>
              </a:r>
              <a:b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</a:br>
              <a:r>
                <a:rPr kumimoji="1" lang="en-US" sz="2000" b="0" i="0" u="none" strike="noStrike" cap="none" spc="-3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c</a:t>
              </a:r>
              <a:r>
                <a:rPr kumimoji="1" lang="en-US" sz="2000" b="0" i="0" u="none" strike="noStrike" cap="none" spc="-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olumns</a:t>
              </a:r>
              <a:r>
                <a:rPr kumimoji="1" lang="en-US" sz="2000" b="0" i="0" u="none" strike="noStrike" cap="none" spc="-16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 1-</a:t>
              </a:r>
              <a:r>
                <a:rPr kumimoji="1" lang="en-US" sz="2000" b="0" i="0" u="none" strike="noStrike" cap="none" spc="-450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7</a:t>
              </a:r>
              <a:r>
                <a:rPr kumimoji="1" lang="en-US" sz="20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.</a:t>
              </a:r>
              <a:endParaRPr kumimoji="1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108813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rot="16200000" flipH="1">
              <a:off x="1435608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 rot="16200000" flipH="1">
              <a:off x="1609344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rot="16200000" flipH="1">
              <a:off x="178308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 rot="16200000" flipH="1">
              <a:off x="1956816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rot="16200000" flipH="1">
              <a:off x="2133600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 rot="16200000" flipH="1">
              <a:off x="1261872" y="380236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33939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1" grpId="0" animBg="1"/>
      <p:bldP spid="2293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00000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00000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00000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 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1447800" y="1447800"/>
            <a:ext cx="2819400" cy="28956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77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Lets do some more redirection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rIns="0"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ls A* &gt;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136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 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138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lvl="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1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1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r>
              <a:rPr lang="en-US" altLang="zh-TW" sz="2400" b="1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endParaRPr lang="en-US" altLang="zh-TW" sz="2400" b="1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01314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10</a:t>
            </a: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053477"/>
      </p:ext>
    </p:extLst>
  </p:cSld>
  <p:clrMapOvr>
    <a:masterClrMapping/>
  </p:clrMapOvr>
  <p:transition advTm="3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112591"/>
      </p:ext>
    </p:extLst>
  </p:cSld>
  <p:clrMapOvr>
    <a:masterClrMapping/>
  </p:clrMapOvr>
  <p:transition advTm="3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lvl="0" eaLnBrk="1" hangingPunct="1">
              <a:lnSpc>
                <a:spcPct val="80000"/>
              </a:lnSpc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history 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772552"/>
      </p:ext>
    </p:extLst>
  </p:cSld>
  <p:clrMapOvr>
    <a:masterClrMapping/>
  </p:clrMapOvr>
  <p:transition advTm="3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990600"/>
            <a:ext cx="6553200" cy="5638800"/>
          </a:xfrm>
          <a:solidFill>
            <a:schemeClr val="tx1"/>
          </a:solidFill>
        </p:spPr>
        <p:txBody>
          <a:bodyPr bIns="0"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tail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>
                  <a:lumMod val="95000"/>
                </a:schemeClr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</a:rPr>
              <a:t>%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omplement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b="1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b="1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tempfile</a:t>
            </a:r>
            <a:r>
              <a:rPr lang="en-US" altLang="zh-TW" sz="2400" b="1" dirty="0">
                <a:solidFill>
                  <a:srgbClr val="FFFFCC"/>
                </a:solidFill>
                <a:latin typeface="Times New Roman" pitchFamily="18" charset="0"/>
              </a:rPr>
              <a:t>5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ls A* &gt;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chemeClr val="bg1"/>
              </a:solidFill>
              <a:latin typeface="High Tower Text" pitchFamily="18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chemeClr val="bg1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chemeClr val="bg1"/>
                </a:solidFill>
                <a:latin typeface="High Tower Text" pitchFamily="18" charset="0"/>
              </a:rPr>
              <a:t>tempfile</a:t>
            </a:r>
            <a:endParaRPr lang="zh-TW" altLang="en-US" sz="2400" b="1" dirty="0">
              <a:solidFill>
                <a:schemeClr val="bg1"/>
              </a:solidFill>
              <a:latin typeface="Times New Roman" pitchFamily="18" charset="0"/>
            </a:endParaRPr>
          </a:p>
          <a:p>
            <a:pPr eaLnBrk="1" hangingPunct="1">
              <a:lnSpc>
                <a:spcPct val="67000"/>
              </a:lnSpc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400" b="1" dirty="0">
                <a:solidFill>
                  <a:schemeClr val="bg1"/>
                </a:solidFill>
              </a:rPr>
              <a:t> 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mv   tempfile</a:t>
            </a:r>
            <a:r>
              <a:rPr lang="en-US" altLang="zh-TW" sz="2400" b="1" kern="1200" dirty="0">
                <a:solidFill>
                  <a:srgbClr val="FFFFCC"/>
                </a:solidFill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5</a:t>
            </a:r>
            <a:r>
              <a:rPr lang="en-US" altLang="zh-TW" sz="2800" b="1" kern="1200" dirty="0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   </a:t>
            </a:r>
            <a:r>
              <a:rPr lang="en-US" altLang="zh-TW" sz="2800" b="1" kern="1200" dirty="0" err="1">
                <a:solidFill>
                  <a:srgbClr val="FFFFCC"/>
                </a:solidFill>
                <a:latin typeface="High Tower Text" pitchFamily="18" charset="0"/>
                <a:ea typeface="新細明體" pitchFamily="18" charset="-120"/>
              </a:rPr>
              <a:t>count_A_files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17093" name="AutoShape 5"/>
          <p:cNvSpPr>
            <a:spLocks noChangeArrowheads="1"/>
          </p:cNvSpPr>
          <p:nvPr/>
        </p:nvSpPr>
        <p:spPr bwMode="auto">
          <a:xfrm>
            <a:off x="1752600" y="3048000"/>
            <a:ext cx="4267200" cy="914400"/>
          </a:xfrm>
          <a:prstGeom prst="wedgeRoundRectCallout">
            <a:avLst>
              <a:gd name="adj1" fmla="val -59468"/>
              <a:gd name="adj2" fmla="val 1567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See, we did take out the </a:t>
            </a:r>
            <a:br>
              <a:rPr lang="en-US" altLang="zh-TW" sz="2400" dirty="0"/>
            </a:br>
            <a:r>
              <a:rPr lang="en-US" altLang="zh-TW" sz="2400" dirty="0"/>
              <a:t>command numbers.</a:t>
            </a:r>
          </a:p>
        </p:txBody>
      </p:sp>
      <p:sp>
        <p:nvSpPr>
          <p:cNvPr id="217094" name="AutoShape 6"/>
          <p:cNvSpPr>
            <a:spLocks noChangeArrowheads="1"/>
          </p:cNvSpPr>
          <p:nvPr/>
        </p:nvSpPr>
        <p:spPr bwMode="auto">
          <a:xfrm>
            <a:off x="1676400" y="2819400"/>
            <a:ext cx="4038600" cy="914400"/>
          </a:xfrm>
          <a:prstGeom prst="wedgeRoundRectCallout">
            <a:avLst>
              <a:gd name="adj1" fmla="val -18083"/>
              <a:gd name="adj2" fmla="val 14444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You may not </a:t>
            </a:r>
            <a:r>
              <a:rPr lang="en-US" altLang="zh-TW" sz="2400" dirty="0" err="1"/>
              <a:t>realise</a:t>
            </a:r>
            <a:r>
              <a:rPr lang="en-US" altLang="zh-TW" sz="2400" dirty="0"/>
              <a:t> it, but we have just created a "script"!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657600" y="4267200"/>
            <a:ext cx="3962400" cy="914400"/>
          </a:xfrm>
          <a:prstGeom prst="wedgeRoundRectCallout">
            <a:avLst>
              <a:gd name="adj1" fmla="val -21116"/>
              <a:gd name="adj2" fmla="val 1637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Let us give our script a    more-descriptive name. 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267200" y="5181600"/>
            <a:ext cx="1066800" cy="1066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334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30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animBg="1"/>
      <p:bldP spid="217093" grpId="1" animBg="1"/>
      <p:bldP spid="217094" grpId="0" animBg="1"/>
      <p:bldP spid="217094" grpId="1" animBg="1"/>
      <p:bldP spid="7" grpId="1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1219200" y="990600"/>
            <a:ext cx="6553200" cy="5638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135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ls A* &gt;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136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137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chemeClr val="bg1">
                  <a:lumMod val="85000"/>
                </a:schemeClr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 138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 history 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2</a:t>
            </a:r>
            <a:endParaRPr lang="zh-TW" altLang="en-US" sz="2400" dirty="0">
              <a:solidFill>
                <a:schemeClr val="bg1">
                  <a:lumMod val="85000"/>
                </a:schemeClr>
              </a:solidFill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head </a:t>
            </a:r>
            <a:r>
              <a:rPr lang="en-US" altLang="zh-TW" sz="2800" b="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3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&gt;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cut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complement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  <a:cs typeface="Times New Roman" pitchFamily="18" charset="0"/>
              </a:rPr>
              <a:t>1-7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4</a:t>
            </a:r>
            <a:r>
              <a:rPr lang="en-US" altLang="zh-TW" sz="16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&gt;</a:t>
            </a:r>
            <a:r>
              <a:rPr lang="en-US" altLang="zh-TW" sz="1200" dirty="0">
                <a:solidFill>
                  <a:schemeClr val="bg1">
                    <a:lumMod val="95000"/>
                  </a:schemeClr>
                </a:solidFill>
                <a:latin typeface="High Tower Text" pitchFamily="18" charset="0"/>
              </a:rPr>
              <a:t> </a:t>
            </a:r>
            <a:r>
              <a:rPr lang="en-US" altLang="zh-TW" sz="26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30000"/>
              </a:spcBef>
            </a:pP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cat tempfile</a:t>
            </a:r>
            <a:r>
              <a:rPr lang="en-US" altLang="zh-TW" sz="2400" dirty="0">
                <a:solidFill>
                  <a:schemeClr val="bg1">
                    <a:lumMod val="85000"/>
                  </a:schemeClr>
                </a:solidFill>
                <a:latin typeface="Times New Roman" pitchFamily="18" charset="0"/>
              </a:rPr>
              <a:t>5</a:t>
            </a: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High Tower Text" pitchFamily="18" charset="0"/>
              </a:rPr>
              <a:t>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ls A* &gt;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wc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l &lt;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800" dirty="0">
              <a:solidFill>
                <a:srgbClr val="FFFFFF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rm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 </a:t>
            </a:r>
            <a:r>
              <a:rPr lang="en-US" altLang="zh-TW" sz="2800" dirty="0" err="1">
                <a:solidFill>
                  <a:srgbClr val="FFFFFF"/>
                </a:solidFill>
                <a:latin typeface="High Tower Text" pitchFamily="18" charset="0"/>
              </a:rPr>
              <a:t>tempfile</a:t>
            </a:r>
            <a:endParaRPr lang="en-US" altLang="zh-TW" sz="2400" dirty="0">
              <a:solidFill>
                <a:srgbClr val="FFFFFF"/>
              </a:solidFill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mv   tempfile</a:t>
            </a:r>
            <a:r>
              <a:rPr lang="en-US" altLang="zh-TW" sz="2400" dirty="0">
                <a:solidFill>
                  <a:srgbClr val="FFFFCC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altLang="zh-TW" sz="2800" dirty="0">
                <a:solidFill>
                  <a:srgbClr val="FFFFCC"/>
                </a:solidFill>
                <a:latin typeface="High Tower Text" pitchFamily="18" charset="0"/>
              </a:rPr>
              <a:t>   </a:t>
            </a:r>
            <a:r>
              <a:rPr lang="en-US" altLang="zh-TW" sz="2800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endParaRPr lang="en-US" altLang="zh-TW" sz="2800" dirty="0">
              <a:solidFill>
                <a:srgbClr val="FFFFCC"/>
              </a:solidFill>
              <a:latin typeface="High Tower Text" pitchFamily="18" charset="0"/>
            </a:endParaRPr>
          </a:p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Lets do some more redirection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14648" y="6184075"/>
            <a:ext cx="45878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zh-TW" sz="2400" kern="0" dirty="0">
                <a:solidFill>
                  <a:srgbClr val="FFFFFF"/>
                </a:solidFill>
                <a:latin typeface="Arial"/>
                <a:ea typeface="新細明體"/>
              </a:rPr>
              <a:t>%</a:t>
            </a:r>
            <a:endParaRPr lang="zh-TW" altLang="en-US" sz="2400" kern="0" dirty="0">
              <a:solidFill>
                <a:srgbClr val="FFFFFF"/>
              </a:solidFill>
              <a:latin typeface="Arial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07711197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875"/>
            <a:ext cx="8229600" cy="822325"/>
          </a:xfrm>
        </p:spPr>
        <p:txBody>
          <a:bodyPr anchorCtr="1"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What is a Script?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668072" cy="5867400"/>
          </a:xfrm>
        </p:spPr>
        <p:txBody>
          <a:bodyPr rIns="0"/>
          <a:lstStyle/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Any of the commands that we have been typing on the command line (</a:t>
            </a:r>
            <a:r>
              <a:rPr lang="en-US" altLang="zh-TW" i="1" dirty="0" err="1">
                <a:solidFill>
                  <a:srgbClr val="FF0000"/>
                </a:solidFill>
              </a:rPr>
              <a:t>eg</a:t>
            </a:r>
            <a:r>
              <a:rPr lang="en-US" altLang="zh-TW" i="1" dirty="0">
                <a:solidFill>
                  <a:srgbClr val="FF0000"/>
                </a:solidFill>
              </a:rPr>
              <a:t>,</a:t>
            </a:r>
            <a:r>
              <a:rPr lang="en-US" altLang="zh-TW" dirty="0">
                <a:solidFill>
                  <a:srgbClr val="FF0000"/>
                </a:solidFill>
              </a:rPr>
              <a:t> echo, cat, 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ls, </a:t>
            </a:r>
            <a:r>
              <a:rPr lang="en-US" altLang="zh-TW" dirty="0" err="1">
                <a:solidFill>
                  <a:srgbClr val="FF0000"/>
                </a:solidFill>
              </a:rPr>
              <a:t>wc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i="1" dirty="0">
                <a:solidFill>
                  <a:srgbClr val="FF0000"/>
                </a:solidFill>
              </a:rPr>
              <a:t>etc.</a:t>
            </a:r>
            <a:r>
              <a:rPr lang="en-US" altLang="zh-TW" dirty="0">
                <a:solidFill>
                  <a:srgbClr val="FF0000"/>
                </a:solidFill>
              </a:rPr>
              <a:t>) can, instead, be run from a file.</a:t>
            </a:r>
          </a:p>
          <a:p>
            <a:pPr lvl="1" eaLnBrk="1" hangingPunct="1">
              <a:buFontTx/>
              <a:buNone/>
            </a:pPr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This allows us to:</a:t>
            </a:r>
          </a:p>
          <a:p>
            <a:pPr marL="739775" lvl="1" indent="-339725" eaLnBrk="1" hangingPunct="1">
              <a:spcBef>
                <a:spcPts val="0"/>
              </a:spcBef>
              <a:buFontTx/>
              <a:buNone/>
              <a:tabLst>
                <a:tab pos="339725" algn="l"/>
              </a:tabLst>
            </a:pPr>
            <a:r>
              <a:rPr lang="en-US" altLang="zh-TW" dirty="0">
                <a:solidFill>
                  <a:srgbClr val="FF0000"/>
                </a:solidFill>
              </a:rPr>
              <a:t>1.	First, prepare a script containing a series of commands to accomplish some task.</a:t>
            </a:r>
          </a:p>
          <a:p>
            <a:pPr marL="739775" lvl="1" indent="-339725" eaLnBrk="1" hangingPunct="1">
              <a:buFontTx/>
              <a:buNone/>
              <a:tabLst>
                <a:tab pos="339725" algn="l"/>
              </a:tabLst>
            </a:pPr>
            <a:r>
              <a:rPr lang="en-US" altLang="zh-TW" dirty="0">
                <a:solidFill>
                  <a:srgbClr val="FF0000"/>
                </a:solidFill>
              </a:rPr>
              <a:t>2.	T</a:t>
            </a:r>
            <a:r>
              <a:rPr lang="en-US" altLang="zh-TW" spc="-10" dirty="0">
                <a:solidFill>
                  <a:srgbClr val="FF0000"/>
                </a:solidFill>
              </a:rPr>
              <a:t>hen, use the s</a:t>
            </a:r>
            <a:r>
              <a:rPr lang="en-US" altLang="zh-TW" dirty="0">
                <a:solidFill>
                  <a:srgbClr val="FF0000"/>
                </a:solidFill>
              </a:rPr>
              <a:t>cr</a:t>
            </a:r>
            <a:r>
              <a:rPr lang="en-US" altLang="zh-TW" spc="-20" dirty="0">
                <a:solidFill>
                  <a:srgbClr val="FF0000"/>
                </a:solidFill>
              </a:rPr>
              <a:t>ipt whenever we want to pe</a:t>
            </a:r>
            <a:r>
              <a:rPr lang="en-US" altLang="zh-TW" dirty="0">
                <a:solidFill>
                  <a:srgbClr val="FF0000"/>
                </a:solidFill>
              </a:rPr>
              <a:t>r</a:t>
            </a:r>
            <a:r>
              <a:rPr lang="en-US" altLang="zh-TW" spc="-20" dirty="0">
                <a:solidFill>
                  <a:srgbClr val="FF0000"/>
                </a:solidFill>
              </a:rPr>
              <a:t>fo</a:t>
            </a:r>
            <a:r>
              <a:rPr lang="en-US" altLang="zh-TW" dirty="0">
                <a:solidFill>
                  <a:srgbClr val="FF0000"/>
                </a:solidFill>
              </a:rPr>
              <a:t>rm the task, without needing to retype all the steps.</a:t>
            </a:r>
          </a:p>
          <a:p>
            <a:pPr eaLnBrk="1" hangingPunct="1"/>
            <a:endParaRPr lang="en-US" altLang="zh-TW" sz="11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TW" dirty="0">
                <a:solidFill>
                  <a:srgbClr val="FF0000"/>
                </a:solidFill>
              </a:rPr>
              <a:t>In other words, a script is a </a:t>
            </a:r>
            <a:r>
              <a:rPr lang="en-US" altLang="zh-TW" i="1" dirty="0">
                <a:solidFill>
                  <a:srgbClr val="FF0000"/>
                </a:solidFill>
              </a:rPr>
              <a:t>program. </a:t>
            </a:r>
            <a:r>
              <a:rPr lang="en-US" altLang="zh-TW" dirty="0">
                <a:solidFill>
                  <a:srgbClr val="FF0000"/>
                </a:solidFill>
              </a:rPr>
              <a:t>But it is not the kind of program that needs to be compiled(</a:t>
            </a:r>
            <a:r>
              <a:rPr lang="zh-TW" altLang="en-US" dirty="0">
                <a:solidFill>
                  <a:srgbClr val="FF0000"/>
                </a:solidFill>
              </a:rPr>
              <a:t>不需要編譯</a:t>
            </a:r>
            <a:r>
              <a:rPr lang="en-US" altLang="zh-TW" dirty="0">
                <a:solidFill>
                  <a:srgbClr val="FF0000"/>
                </a:solidFill>
              </a:rPr>
              <a:t>). It is run as a text file.</a:t>
            </a:r>
          </a:p>
        </p:txBody>
      </p:sp>
    </p:spTree>
    <p:extLst>
      <p:ext uri="{BB962C8B-B14F-4D97-AF65-F5344CB8AC3E}">
        <p14:creationId xmlns:p14="http://schemas.microsoft.com/office/powerpoint/2010/main" val="45159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15875"/>
            <a:ext cx="8534400" cy="822325"/>
          </a:xfrm>
        </p:spPr>
        <p:txBody>
          <a:bodyPr anchorCtr="1"/>
          <a:lstStyle/>
          <a:p>
            <a:pPr eaLnBrk="1" hangingPunct="1"/>
            <a:r>
              <a:rPr lang="en-US" altLang="zh-TW">
                <a:solidFill>
                  <a:srgbClr val="0033CC"/>
                </a:solidFill>
              </a:rPr>
              <a:t>How, then to use our new script?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990600"/>
            <a:ext cx="9144000" cy="5867400"/>
          </a:xfrm>
        </p:spPr>
        <p:txBody>
          <a:bodyPr/>
          <a:lstStyle/>
          <a:p>
            <a:pPr indent="-280988" eaLnBrk="1" hangingPunct="1">
              <a:lnSpc>
                <a:spcPct val="80000"/>
              </a:lnSpc>
            </a:pPr>
            <a:r>
              <a:rPr lang="en-US" altLang="zh-TW" dirty="0"/>
              <a:t>The </a:t>
            </a:r>
            <a:r>
              <a:rPr lang="en-US" altLang="zh-TW" sz="3600" dirty="0" err="1">
                <a:latin typeface="High Tower Text" pitchFamily="18" charset="0"/>
              </a:rPr>
              <a:t>count_A_files</a:t>
            </a:r>
            <a:r>
              <a:rPr lang="en-US" altLang="zh-TW" dirty="0"/>
              <a:t> file is a script, but we have not yet made it an executable file.</a:t>
            </a:r>
          </a:p>
          <a:p>
            <a:pPr lvl="1" eaLnBrk="1" hangingPunct="1"/>
            <a:r>
              <a:rPr lang="en-US" altLang="zh-TW" dirty="0"/>
              <a:t>UNIX can only run executable files.</a:t>
            </a:r>
          </a:p>
          <a:p>
            <a:pPr marL="1031875" lvl="2" eaLnBrk="1" hangingPunct="1"/>
            <a:r>
              <a:rPr lang="en-US" altLang="zh-TW" dirty="0"/>
              <a:t>I have seen times where Cygwin, however, did allow you to run a non-executable file.</a:t>
            </a:r>
          </a:p>
          <a:p>
            <a:pPr marL="1427163" lvl="3" indent="-339725" eaLnBrk="1" hangingPunct="1"/>
            <a:r>
              <a:rPr lang="en-US" altLang="zh-TW" sz="2400" dirty="0"/>
              <a:t>Well, that is irrelevant, because we are studying UNIX, not Cygwin – make your files be executables.</a:t>
            </a:r>
            <a:endParaRPr lang="en-US" altLang="zh-TW" sz="600" dirty="0"/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rgbClr val="FF0000"/>
                </a:solidFill>
              </a:rPr>
              <a:t>Yes, but what is an executable file?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rgbClr val="FF0000"/>
                </a:solidFill>
              </a:rPr>
              <a:t>And how do we change a file to be executable?</a:t>
            </a:r>
          </a:p>
          <a:p>
            <a:pPr indent="-280988" eaLnBrk="1" hangingPunct="1">
              <a:spcBef>
                <a:spcPct val="60000"/>
              </a:spcBef>
            </a:pPr>
            <a:r>
              <a:rPr lang="en-US" altLang="zh-TW" dirty="0">
                <a:solidFill>
                  <a:schemeClr val="accent2"/>
                </a:solidFill>
              </a:rPr>
              <a:t>The following slides will explain how…</a:t>
            </a:r>
            <a:endParaRPr lang="en-US" altLang="zh-TW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3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047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wxr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C0C0C0"/>
                </a:solidFill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" y="76200"/>
            <a:ext cx="3703712" cy="1219200"/>
          </a:xfrm>
          <a:prstGeom prst="wedgeRoundRectCallout">
            <a:avLst>
              <a:gd name="adj1" fmla="val -167"/>
              <a:gd name="adj2" fmla="val 49741"/>
              <a:gd name="adj3" fmla="val 16667"/>
            </a:avLst>
          </a:prstGeom>
          <a:solidFill>
            <a:srgbClr val="FF99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This spot indicates if it is a directory or a link. (None of these are directories / links.)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10800000" flipH="1">
            <a:off x="1143000" y="1241425"/>
            <a:ext cx="228600" cy="533400"/>
          </a:xfrm>
          <a:prstGeom prst="triangle">
            <a:avLst>
              <a:gd name="adj" fmla="val 50000"/>
            </a:avLst>
          </a:prstGeom>
          <a:solidFill>
            <a:srgbClr val="FF99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8589855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4800" y="8382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en-US" altLang="zh-TW" sz="4400" b="1" kern="0" spc="-50" dirty="0">
                <a:solidFill>
                  <a:srgbClr val="FF0000"/>
                </a:solidFill>
                <a:latin typeface="High Tower Text" pitchFamily="18" charset="0"/>
              </a:rPr>
              <a:t>cut</a:t>
            </a:r>
            <a:r>
              <a:rPr lang="en-US" altLang="zh-TW" sz="3600" b="1" kern="0" spc="-5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characters (-c) or fields </a:t>
            </a:r>
            <a:r>
              <a:rPr lang="en-US" altLang="zh-TW" b="0" kern="0" spc="-250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altLang="zh-TW" b="0" kern="0" spc="-150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b="0" kern="0" spc="250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TW" b="0" kern="0" spc="-50" dirty="0">
                <a:solidFill>
                  <a:srgbClr val="FF0000"/>
                </a:solidFill>
                <a:latin typeface="Times New Roman" pitchFamily="18" charset="0"/>
              </a:rPr>
              <a:t>) from each input line. 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Other useful flags are --complement(</a:t>
            </a:r>
            <a:r>
              <a:rPr lang="zh-TW" altLang="en-US" sz="2800" b="0" kern="0" dirty="0">
                <a:solidFill>
                  <a:srgbClr val="FF0000"/>
                </a:solidFill>
                <a:latin typeface="Times New Roman" pitchFamily="18" charset="0"/>
              </a:rPr>
              <a:t>相反</a:t>
            </a:r>
            <a:r>
              <a:rPr lang="en-US" altLang="zh-TW" b="0" kern="0" dirty="0">
                <a:solidFill>
                  <a:srgbClr val="FF0000"/>
                </a:solidFill>
                <a:latin typeface="Times New Roman" pitchFamily="18" charset="0"/>
              </a:rPr>
              <a:t>) and -d.</a:t>
            </a:r>
          </a:p>
          <a:p>
            <a:pPr marL="0" indent="0" eaLnBrk="1" hangingPunct="1">
              <a:buFontTx/>
              <a:buNone/>
            </a:pPr>
            <a:endParaRPr lang="en-US" altLang="zh-TW" sz="1800" b="0" kern="0" dirty="0">
              <a:solidFill>
                <a:srgbClr val="000000"/>
              </a:solidFill>
              <a:latin typeface="Lucida Grande" charset="0"/>
            </a:endParaRPr>
          </a:p>
          <a:p>
            <a:pPr marL="0" indent="0" eaLnBrk="1" hangingPunct="1">
              <a:buFontTx/>
              <a:buNone/>
            </a:pPr>
            <a:endParaRPr lang="en-US" altLang="zh-TW" sz="2000" b="0" kern="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111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5400" b="1" kern="0">
                <a:solidFill>
                  <a:srgbClr val="0033CC"/>
                </a:solidFill>
              </a:rPr>
              <a:t>cut</a:t>
            </a:r>
            <a:endParaRPr lang="en-US" altLang="zh-TW" sz="5400" b="1" kern="0" dirty="0">
              <a:solidFill>
                <a:srgbClr val="0033CC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28600" y="2636838"/>
            <a:ext cx="86868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c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 4-5,10  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8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dej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700" dirty="0">
                <a:solidFill>
                  <a:srgbClr val="808080"/>
                </a:solidFill>
              </a:rPr>
              <a:t>%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c </a:t>
            </a:r>
            <a:r>
              <a:rPr lang="en-US" altLang="zh-TW" sz="27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4-5,10  </a:t>
            </a:r>
            <a:r>
              <a:rPr lang="en-US" altLang="zh-TW" sz="2700" dirty="0">
                <a:solidFill>
                  <a:srgbClr val="808080"/>
                </a:solidFill>
                <a:latin typeface="High Tower Text" pitchFamily="18" charset="0"/>
              </a:rPr>
              <a:t>abcdefghijklmno.txt</a:t>
            </a:r>
            <a:endParaRPr lang="en-US" altLang="zh-TW" sz="2700" dirty="0">
              <a:solidFill>
                <a:srgbClr val="80808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abcfghiklmno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</a:rPr>
              <a:t>%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TW" sz="2800" spc="100" dirty="0">
                <a:solidFill>
                  <a:srgbClr val="808080"/>
                </a:solidFill>
                <a:latin typeface="High Tower Text" pitchFamily="18" charset="0"/>
                <a:cs typeface="Times New Roman" pitchFamily="18" charset="0"/>
              </a:rPr>
              <a:t>f</a:t>
            </a:r>
            <a:r>
              <a:rPr lang="en-US" altLang="zh-TW" sz="2800" dirty="0">
                <a:solidFill>
                  <a:srgbClr val="808080"/>
                </a:solidFill>
                <a:latin typeface="Times New Roman" pitchFamily="18" charset="0"/>
                <a:cs typeface="Times New Roman" pitchFamily="18" charset="0"/>
              </a:rPr>
              <a:t>6,7,8 --</a:t>
            </a: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complement </a:t>
            </a:r>
            <a:r>
              <a:rPr lang="en-US" altLang="zh-TW" sz="2800" dirty="0" err="1">
                <a:solidFill>
                  <a:srgbClr val="808080"/>
                </a:solidFill>
                <a:latin typeface="High Tower Text" pitchFamily="18" charset="0"/>
              </a:rPr>
              <a:t>listOfFiles</a:t>
            </a:r>
            <a:endParaRPr lang="en-US" altLang="zh-TW" sz="2800" dirty="0">
              <a:solidFill>
                <a:srgbClr val="808080"/>
              </a:solidFill>
              <a:latin typeface="High Tower Text" pitchFamily="18" charset="0"/>
            </a:endParaRP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808080"/>
                </a:solidFill>
                <a:latin typeface="High Tower Text" pitchFamily="18" charset="0"/>
              </a:rPr>
              <a:t>…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</a:rPr>
              <a:t>%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 cut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 -</a:t>
            </a:r>
            <a:r>
              <a:rPr lang="en-US" altLang="zh-TW" sz="2800" spc="100" dirty="0">
                <a:solidFill>
                  <a:srgbClr val="000000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000000"/>
                </a:solidFill>
                <a:latin typeface="High Tower Text" pitchFamily="18" charset="0"/>
              </a:rPr>
              <a:t>apple banana cherry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%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 cut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d " " 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-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</a:t>
            </a:r>
            <a:r>
              <a:rPr lang="en-US" altLang="zh-TW" sz="2800" dirty="0">
                <a:solidFill>
                  <a:srgbClr val="FFFFFF"/>
                </a:solidFill>
                <a:latin typeface="Times New Roman" pitchFamily="18" charset="0"/>
              </a:rPr>
              <a:t>2  </a:t>
            </a: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fruits.txt</a:t>
            </a:r>
          </a:p>
          <a:p>
            <a:pPr marL="342900" indent="-342900">
              <a:lnSpc>
                <a:spcPct val="9500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High Tower Text" pitchFamily="18" charset="0"/>
              </a:rPr>
              <a:t>banana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62400" y="4876800"/>
            <a:ext cx="5181600" cy="1600200"/>
          </a:xfrm>
          <a:prstGeom prst="wedgeRoundRectCallout">
            <a:avLst>
              <a:gd name="adj1" fmla="val -60934"/>
              <a:gd name="adj2" fmla="val 467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Actually, what happened here is that the line of the file only had one field (because it had no </a:t>
            </a:r>
            <a:r>
              <a:rPr lang="en-US" altLang="zh-TW" sz="2800" b="0" dirty="0">
                <a:solidFill>
                  <a:srgbClr val="FF0000"/>
                </a:solidFill>
              </a:rPr>
              <a:t>tab characters</a:t>
            </a:r>
            <a:r>
              <a:rPr lang="en-US" altLang="zh-TW" sz="2800" b="0" dirty="0">
                <a:solidFill>
                  <a:srgbClr val="000000"/>
                </a:solidFill>
              </a:rPr>
              <a:t>). 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33400" y="1752600"/>
            <a:ext cx="6629400" cy="1066800"/>
          </a:xfrm>
          <a:prstGeom prst="wedgeRoundRectCallout">
            <a:avLst>
              <a:gd name="adj1" fmla="val -34002"/>
              <a:gd name="adj2" fmla="val 26590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But wait! I asked for field </a:t>
            </a:r>
            <a:r>
              <a:rPr lang="en-US" altLang="zh-TW" sz="2800" u="sng" dirty="0">
                <a:solidFill>
                  <a:srgbClr val="000000"/>
                </a:solidFill>
              </a:rPr>
              <a:t>2</a:t>
            </a:r>
            <a:r>
              <a:rPr lang="en-US" altLang="zh-TW" sz="2800" b="0" dirty="0">
                <a:solidFill>
                  <a:srgbClr val="000000"/>
                </a:solidFill>
              </a:rPr>
              <a:t>. If there was only one field, then shouldn’t there have been no output?  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195736" y="3124200"/>
            <a:ext cx="6948264" cy="1456928"/>
          </a:xfrm>
          <a:prstGeom prst="wedgeRoundRectCallout">
            <a:avLst>
              <a:gd name="adj1" fmla="val -3695"/>
              <a:gd name="adj2" fmla="val -85840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800" b="0" dirty="0">
                <a:solidFill>
                  <a:srgbClr val="000000"/>
                </a:solidFill>
              </a:rPr>
              <a:t>That would’ve made sense, yes. But cut doesn’t do that. If there are not enough fields, then anything can happen, such as just printing the original line.</a:t>
            </a:r>
          </a:p>
        </p:txBody>
      </p:sp>
    </p:spTree>
    <p:extLst>
      <p:ext uri="{BB962C8B-B14F-4D97-AF65-F5344CB8AC3E}">
        <p14:creationId xmlns:p14="http://schemas.microsoft.com/office/powerpoint/2010/main" val="35329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FFFFCC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Me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894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89447" name="AutoShape 7"/>
          <p:cNvSpPr>
            <a:spLocks noChangeArrowheads="1"/>
          </p:cNvSpPr>
          <p:nvPr/>
        </p:nvSpPr>
        <p:spPr bwMode="auto">
          <a:xfrm>
            <a:off x="76200" y="76200"/>
            <a:ext cx="3276600" cy="1219200"/>
          </a:xfrm>
          <a:prstGeom prst="wedgeRoundRectCallout">
            <a:avLst>
              <a:gd name="adj1" fmla="val -4796"/>
              <a:gd name="adj2" fmla="val 4974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spots indicate the owner’s permisions</a:t>
            </a:r>
          </a:p>
          <a:p>
            <a:pPr algn="ctr"/>
            <a:r>
              <a:rPr lang="en-US" altLang="zh-TW" sz="2400"/>
              <a:t>( Read, Write, eXecute )</a:t>
            </a:r>
          </a:p>
        </p:txBody>
      </p:sp>
      <p:sp>
        <p:nvSpPr>
          <p:cNvPr id="189448" name="AutoShape 8"/>
          <p:cNvSpPr>
            <a:spLocks noChangeArrowheads="1"/>
          </p:cNvSpPr>
          <p:nvPr/>
        </p:nvSpPr>
        <p:spPr bwMode="auto">
          <a:xfrm rot="10800000" flipH="1">
            <a:off x="1501775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455047661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rwx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000000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0C0C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66FF66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91493" name="AutoShape 5"/>
          <p:cNvSpPr>
            <a:spLocks noChangeArrowheads="1"/>
          </p:cNvSpPr>
          <p:nvPr/>
        </p:nvSpPr>
        <p:spPr bwMode="auto">
          <a:xfrm>
            <a:off x="76200" y="76200"/>
            <a:ext cx="3733800" cy="1219200"/>
          </a:xfrm>
          <a:prstGeom prst="wedgeRoundRectCallout">
            <a:avLst>
              <a:gd name="adj1" fmla="val -6250"/>
              <a:gd name="adj2" fmla="val 49741"/>
              <a:gd name="adj3" fmla="val 16667"/>
            </a:avLst>
          </a:prstGeom>
          <a:solidFill>
            <a:srgbClr val="66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group’s permisions (several users may share a group )</a:t>
            </a:r>
          </a:p>
        </p:txBody>
      </p:sp>
      <p:sp>
        <p:nvSpPr>
          <p:cNvPr id="191494" name="AutoShape 6"/>
          <p:cNvSpPr>
            <a:spLocks noChangeArrowheads="1"/>
          </p:cNvSpPr>
          <p:nvPr/>
        </p:nvSpPr>
        <p:spPr bwMode="auto">
          <a:xfrm rot="10800000" flipH="1">
            <a:off x="18288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883434825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rgbClr val="C0C0C0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rgbClr val="C0C0C0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rgbClr val="C0C0C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C0C0C0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wx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rgbClr val="C0C0C0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FFFFCC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rgbClr val="000000"/>
                </a:solidFill>
              </a:rPr>
              <a:t> </a:t>
            </a:r>
            <a:r>
              <a:rPr lang="en-US" altLang="en-US" sz="1900" dirty="0">
                <a:solidFill>
                  <a:srgbClr val="FFFFCC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CC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rgbClr val="66FF66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rgbClr val="CC9900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rgbClr val="C0C0C0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rgbClr val="C0C0C0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rgbClr val="FF99CC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rgbClr val="FFFFCC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CC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66FF66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66FF66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CC99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rgbClr val="CC9900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rgbClr val="C0C0C0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rgbClr val="C0C0C0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rgbClr val="C0C0C0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rgbClr val="C0C0C0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rgbClr val="C0C0C0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rgbClr val="C0C0C0"/>
              </a:solidFill>
              <a:latin typeface="High Tower Text" pitchFamily="18" charset="0"/>
            </a:endParaRPr>
          </a:p>
        </p:txBody>
      </p:sp>
      <p:sp>
        <p:nvSpPr>
          <p:cNvPr id="1935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193541" name="AutoShape 5"/>
          <p:cNvSpPr>
            <a:spLocks noChangeArrowheads="1"/>
          </p:cNvSpPr>
          <p:nvPr/>
        </p:nvSpPr>
        <p:spPr bwMode="auto">
          <a:xfrm>
            <a:off x="533400" y="76200"/>
            <a:ext cx="3352800" cy="1219200"/>
          </a:xfrm>
          <a:prstGeom prst="wedgeRoundRectCallout">
            <a:avLst>
              <a:gd name="adj1" fmla="val -3551"/>
              <a:gd name="adj2" fmla="val 49741"/>
              <a:gd name="adj3" fmla="val 16667"/>
            </a:avLst>
          </a:prstGeom>
          <a:solidFill>
            <a:srgbClr val="CC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/>
              <a:t>These indicate the permisions for others</a:t>
            </a:r>
          </a:p>
          <a:p>
            <a:pPr algn="ctr"/>
            <a:r>
              <a:rPr lang="en-US" altLang="zh-TW" sz="2400"/>
              <a:t>(</a:t>
            </a:r>
            <a:r>
              <a:rPr lang="en-US" altLang="zh-TW" sz="2400" i="1"/>
              <a:t>ie</a:t>
            </a:r>
            <a:r>
              <a:rPr lang="en-US" altLang="zh-TW" sz="2400"/>
              <a:t>, general permissions)</a:t>
            </a:r>
          </a:p>
        </p:txBody>
      </p:sp>
      <p:sp>
        <p:nvSpPr>
          <p:cNvPr id="193542" name="AutoShape 6"/>
          <p:cNvSpPr>
            <a:spLocks noChangeArrowheads="1"/>
          </p:cNvSpPr>
          <p:nvPr/>
        </p:nvSpPr>
        <p:spPr bwMode="auto">
          <a:xfrm rot="10800000" flipH="1">
            <a:off x="2133600" y="1241425"/>
            <a:ext cx="152400" cy="533400"/>
          </a:xfrm>
          <a:prstGeom prst="triangle">
            <a:avLst>
              <a:gd name="adj" fmla="val 50000"/>
            </a:avLst>
          </a:prstGeom>
          <a:solidFill>
            <a:srgbClr val="CC9900"/>
          </a:solidFill>
          <a:ln w="9525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zh-TW" altLang="en-US">
              <a:solidFill>
                <a:srgbClr val="CC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4159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241672" name="AutoShape 8"/>
          <p:cNvSpPr>
            <a:spLocks noChangeArrowheads="1"/>
          </p:cNvSpPr>
          <p:nvPr/>
        </p:nvSpPr>
        <p:spPr bwMode="auto">
          <a:xfrm rot="13086094" flipH="1">
            <a:off x="2927350" y="962025"/>
            <a:ext cx="361950" cy="4427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241670" name="AutoShape 6"/>
          <p:cNvSpPr>
            <a:spLocks noChangeArrowheads="1"/>
          </p:cNvSpPr>
          <p:nvPr/>
        </p:nvSpPr>
        <p:spPr bwMode="auto">
          <a:xfrm>
            <a:off x="3146425" y="685800"/>
            <a:ext cx="3962400" cy="914400"/>
          </a:xfrm>
          <a:prstGeom prst="wedgeRoundRectCallout">
            <a:avLst>
              <a:gd name="adj1" fmla="val -86230"/>
              <a:gd name="adj2" fmla="val 99826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Currently, there are just two files that list as executables. </a:t>
            </a:r>
          </a:p>
        </p:txBody>
      </p:sp>
    </p:spTree>
    <p:extLst>
      <p:ext uri="{BB962C8B-B14F-4D97-AF65-F5344CB8AC3E}">
        <p14:creationId xmlns:p14="http://schemas.microsoft.com/office/powerpoint/2010/main" val="523171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4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1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72" grpId="0" animBg="1"/>
      <p:bldP spid="241672" grpId="1" animBg="1"/>
      <p:bldP spid="241670" grpId="0" animBg="1"/>
      <p:bldP spid="241670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>
                <a:solidFill>
                  <a:srgbClr val="0033CC"/>
                </a:solidFill>
              </a:rPr>
              <a:t>What does it mean to be executable?</a:t>
            </a:r>
            <a:endParaRPr lang="en-US" altLang="zh-TW">
              <a:solidFill>
                <a:srgbClr val="0033CC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 rot="3852413">
            <a:off x="5569744" y="1310049"/>
            <a:ext cx="566738" cy="27400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295400" y="2286000"/>
            <a:ext cx="3886200" cy="2057400"/>
          </a:xfrm>
          <a:prstGeom prst="wedgeRoundRectCallout">
            <a:avLst>
              <a:gd name="adj1" fmla="val 103889"/>
              <a:gd name="adj2" fmla="val 77065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They were created from C programs using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. In other words, </a:t>
            </a:r>
            <a:r>
              <a:rPr lang="en-US" altLang="zh-TW" sz="2400" dirty="0" err="1"/>
              <a:t>gcc</a:t>
            </a:r>
            <a:r>
              <a:rPr lang="en-US" altLang="zh-TW" sz="2400" dirty="0"/>
              <a:t> automatically makes its output file to be</a:t>
            </a:r>
            <a:br>
              <a:rPr lang="en-US" altLang="zh-TW" sz="2400" dirty="0"/>
            </a:br>
            <a:r>
              <a:rPr lang="en-US" altLang="zh-TW" sz="2400" dirty="0"/>
              <a:t>an executable. </a:t>
            </a:r>
          </a:p>
        </p:txBody>
      </p:sp>
    </p:spTree>
    <p:extLst>
      <p:ext uri="{BB962C8B-B14F-4D97-AF65-F5344CB8AC3E}">
        <p14:creationId xmlns:p14="http://schemas.microsoft.com/office/powerpoint/2010/main" val="2934185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 txBox="1">
            <a:spLocks noChangeArrowheads="1"/>
          </p:cNvSpPr>
          <p:nvPr/>
        </p:nvSpPr>
        <p:spPr bwMode="auto">
          <a:xfrm>
            <a:off x="1143000" y="1066800"/>
            <a:ext cx="6781800" cy="5562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bIns="0"/>
          <a:lstStyle/>
          <a:p>
            <a:pPr marL="342900" indent="-342900">
              <a:lnSpc>
                <a:spcPct val="80000"/>
              </a:lnSpc>
              <a:spcBef>
                <a:spcPct val="15000"/>
              </a:spcBef>
            </a:pPr>
            <a:r>
              <a:rPr lang="en-US" altLang="zh-TW" dirty="0">
                <a:solidFill>
                  <a:schemeClr val="bg1"/>
                </a:solidFill>
                <a:latin typeface="Arial" charset="0"/>
              </a:rPr>
              <a:t>% </a:t>
            </a:r>
            <a:r>
              <a:rPr lang="en-US" altLang="zh-TW" dirty="0">
                <a:solidFill>
                  <a:schemeClr val="bg1"/>
                </a:solidFill>
                <a:latin typeface="High Tower Text" pitchFamily="18" charset="0"/>
              </a:rPr>
              <a:t>ls </a:t>
            </a:r>
            <a:r>
              <a:rPr lang="en-US" altLang="zh-TW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chemeClr val="bg1"/>
                </a:solidFill>
                <a:latin typeface="High Tower Text" pitchFamily="18" charset="0"/>
              </a:rPr>
              <a:t>lrt</a:t>
            </a:r>
            <a:endParaRPr lang="en-US" altLang="zh-TW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total 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122</a:t>
            </a:r>
            <a:endParaRPr lang="en-US" altLang="en-US" sz="20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146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160150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22:07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square.x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AZZZ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Aqrst.txt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AFILE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23:09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Times New Roman" pitchFamily="18" charset="0"/>
              </a:rPr>
              <a:t>Afile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ACE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4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ABD.txt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 5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22:09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ABCD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700" dirty="0">
                <a:solidFill>
                  <a:schemeClr val="bg1"/>
                </a:solidFill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w</a:t>
            </a:r>
            <a:r>
              <a:rPr lang="en-US" altLang="en-US" sz="7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7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2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2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APROG.c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1900" dirty="0" err="1">
                <a:solidFill>
                  <a:srgbClr val="FFFF00"/>
                </a:solidFill>
                <a:latin typeface="High Tower Text" pitchFamily="18" charset="0"/>
              </a:rPr>
              <a:t>x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 err="1">
                <a:solidFill>
                  <a:schemeClr val="bg1"/>
                </a:solidFill>
                <a:latin typeface="High Tower Text" pitchFamily="18" charset="0"/>
              </a:rPr>
              <a:t>xr</a:t>
            </a:r>
            <a:r>
              <a:rPr lang="en-US" altLang="en-US" sz="19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1900" dirty="0">
                <a:solidFill>
                  <a:schemeClr val="bg1"/>
                </a:solidFill>
                <a:latin typeface="High Tower Text" pitchFamily="18" charset="0"/>
              </a:rPr>
              <a:t>x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161473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22:10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APROG.x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1486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2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97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3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70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22:15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tempfile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  <a:cs typeface="Times New Roman" pitchFamily="18" charset="0"/>
              </a:rPr>
              <a:t>4</a:t>
            </a:r>
            <a:endParaRPr lang="en-US" altLang="en-US" sz="1900" dirty="0">
              <a:solidFill>
                <a:schemeClr val="bg1"/>
              </a:solidFill>
              <a:latin typeface="LiSu" panose="02010509060101010101" pitchFamily="49" charset="-122"/>
              <a:ea typeface="LiSu" panose="02010509060101010101" pitchFamily="49" charset="-122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3 22:16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count_A_files</a:t>
            </a:r>
            <a:endParaRPr lang="en-US" altLang="en-US" sz="2000" dirty="0">
              <a:solidFill>
                <a:schemeClr val="bg1"/>
              </a:solidFill>
              <a:latin typeface="High Tower Text" pitchFamily="18" charset="0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15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rw</a:t>
            </a:r>
            <a:r>
              <a:rPr lang="en-US" altLang="en-US" sz="2000" dirty="0">
                <a:solidFill>
                  <a:srgbClr val="FFFF00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r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-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 </a:t>
            </a:r>
            <a:r>
              <a:rPr lang="en-US" altLang="en-US" sz="2000" dirty="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Me None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    49 </a:t>
            </a:r>
            <a:r>
              <a:rPr lang="en-US" altLang="en-US" sz="2000" dirty="0">
                <a:solidFill>
                  <a:schemeClr val="bg1"/>
                </a:solidFill>
                <a:latin typeface="High Tower Text" panose="02040502050506030303" pitchFamily="18" charset="0"/>
                <a:ea typeface="LiSu" panose="02010509060101010101" pitchFamily="49" charset="-122"/>
              </a:rPr>
              <a:t>Feb</a:t>
            </a:r>
            <a:r>
              <a:rPr lang="en-US" altLang="en-US" sz="2000" dirty="0">
                <a:solidFill>
                  <a:schemeClr val="bg1"/>
                </a:solidFill>
                <a:latin typeface="LiSu" panose="02010509060101010101" pitchFamily="49" charset="-122"/>
                <a:ea typeface="LiSu" panose="02010509060101010101" pitchFamily="49" charset="-122"/>
              </a:rPr>
              <a:t> 12 23:54</a:t>
            </a:r>
            <a:r>
              <a:rPr lang="en-US" altLang="en-US" sz="2000" dirty="0">
                <a:solidFill>
                  <a:schemeClr val="bg1"/>
                </a:solidFill>
                <a:latin typeface="High Tower Text" pitchFamily="18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High Tower Text" pitchFamily="18" charset="0"/>
              </a:rPr>
              <a:t>count_files</a:t>
            </a:r>
            <a:endParaRPr lang="zh-TW" altLang="en-US" sz="2000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sz="4000" dirty="0">
                <a:solidFill>
                  <a:srgbClr val="0033CC"/>
                </a:solidFill>
              </a:rPr>
              <a:t>What does it mean to be executable?</a:t>
            </a:r>
            <a:endParaRPr lang="en-US" altLang="zh-TW" dirty="0">
              <a:solidFill>
                <a:srgbClr val="0033CC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13380000" flipH="1">
            <a:off x="3048000" y="1466850"/>
            <a:ext cx="939800" cy="531495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TW" altLang="zh-TW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3276600" y="1600200"/>
            <a:ext cx="3886200" cy="914400"/>
          </a:xfrm>
          <a:prstGeom prst="wedgeRoundRectCallout">
            <a:avLst>
              <a:gd name="adj1" fmla="val 46694"/>
              <a:gd name="adj2" fmla="val 44033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/>
              <a:t>But, see, my new script is</a:t>
            </a:r>
            <a:br>
              <a:rPr lang="en-US" altLang="zh-TW" sz="2400" dirty="0"/>
            </a:br>
            <a:r>
              <a:rPr lang="en-US" altLang="zh-TW" sz="2400" dirty="0"/>
              <a:t>not listed as an executable. 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3007526" y="4005064"/>
            <a:ext cx="2527902" cy="1918307"/>
          </a:xfrm>
          <a:prstGeom prst="wedgeEllipseCallout">
            <a:avLst>
              <a:gd name="adj1" fmla="val -101006"/>
              <a:gd name="adj2" fmla="val 557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To fix this,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we need to use</a:t>
            </a:r>
            <a:br>
              <a:rPr kumimoji="1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</a:br>
            <a:r>
              <a:rPr kumimoji="1" 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High Tower Text" panose="02040502050506030303" pitchFamily="18" charset="0"/>
                <a:ea typeface="新細明體" charset="-120"/>
              </a:rPr>
              <a:t>chmod</a:t>
            </a:r>
            <a:r>
              <a:rPr lang="en-US" sz="2400" b="0" dirty="0">
                <a:latin typeface="Arial" charset="0"/>
                <a:ea typeface="新細明體" charset="-120"/>
              </a:rPr>
              <a:t>.</a:t>
            </a:r>
            <a:endParaRPr kumimoji="1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8458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9144000" cy="1295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tabLst>
                <a:tab pos="3089275" algn="l"/>
              </a:tabLst>
            </a:pPr>
            <a:r>
              <a:rPr lang="en-US" altLang="zh-TW" sz="4000" dirty="0">
                <a:solidFill>
                  <a:srgbClr val="10068E"/>
                </a:solidFill>
              </a:rPr>
              <a:t>Changing File Permissions: </a:t>
            </a:r>
            <a:r>
              <a:rPr lang="en-US" altLang="zh-TW" sz="5400" b="1" dirty="0" err="1">
                <a:solidFill>
                  <a:srgbClr val="10068E"/>
                </a:solidFill>
                <a:latin typeface="High Tower Text" pitchFamily="18" charset="0"/>
              </a:rPr>
              <a:t>chmod</a:t>
            </a:r>
            <a:endParaRPr lang="en-US" altLang="zh-TW" sz="5400" b="1" dirty="0">
              <a:solidFill>
                <a:srgbClr val="10068E"/>
              </a:solidFill>
              <a:latin typeface="High Tower Text" pitchFamily="18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95400"/>
            <a:ext cx="9144000" cy="55626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TW" sz="2800" spc="-30" dirty="0"/>
              <a:t> The first argument is the new setting. Next is the filenam</a:t>
            </a:r>
            <a:r>
              <a:rPr lang="en-US" altLang="zh-TW" sz="2800" spc="-130" dirty="0"/>
              <a:t>e</a:t>
            </a:r>
            <a:r>
              <a:rPr lang="en-US" altLang="zh-TW" sz="2800" spc="-30" dirty="0"/>
              <a:t>. </a:t>
            </a:r>
          </a:p>
          <a:p>
            <a:pPr lvl="1" eaLnBrk="1" hangingPunct="1">
              <a:lnSpc>
                <a:spcPct val="80000"/>
              </a:lnSpc>
              <a:spcBef>
                <a:spcPct val="700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068E26"/>
                </a:solidFill>
              </a:rPr>
              <a:t>add</a:t>
            </a:r>
            <a:r>
              <a:rPr lang="en-US" altLang="zh-TW" sz="2400" dirty="0"/>
              <a:t> options to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u+x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execute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g+rw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the </a:t>
            </a:r>
            <a:r>
              <a:rPr lang="en-US" altLang="zh-TW" sz="2000" dirty="0">
                <a:solidFill>
                  <a:srgbClr val="209A3D"/>
                </a:solidFill>
              </a:rPr>
              <a:t>g</a:t>
            </a:r>
            <a:r>
              <a:rPr lang="en-US" altLang="zh-TW" sz="2000" dirty="0"/>
              <a:t>roup read and write permission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 err="1">
                <a:solidFill>
                  <a:srgbClr val="068E26"/>
                </a:solidFill>
                <a:latin typeface="High Tower Text" pitchFamily="18" charset="0"/>
              </a:rPr>
              <a:t>a+r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Give </a:t>
            </a:r>
            <a:r>
              <a:rPr lang="en-US" altLang="zh-TW" sz="2000" dirty="0">
                <a:solidFill>
                  <a:srgbClr val="209A3D"/>
                </a:solidFill>
              </a:rPr>
              <a:t>a</a:t>
            </a:r>
            <a:r>
              <a:rPr lang="en-US" altLang="zh-TW" sz="2000" dirty="0"/>
              <a:t>ll 3 categories read permission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</a:t>
            </a:r>
            <a:r>
              <a:rPr lang="en-US" altLang="zh-TW" sz="2400" b="1" dirty="0">
                <a:solidFill>
                  <a:srgbClr val="FF0000"/>
                </a:solidFill>
              </a:rPr>
              <a:t>remove</a:t>
            </a:r>
            <a:r>
              <a:rPr lang="en-US" altLang="zh-TW" sz="2400" b="1" dirty="0"/>
              <a:t> </a:t>
            </a:r>
            <a:r>
              <a:rPr lang="en-US" altLang="zh-TW" sz="2400" dirty="0"/>
              <a:t>options from a specific category.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u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The </a:t>
            </a:r>
            <a:r>
              <a:rPr lang="en-US" altLang="zh-TW" sz="2000" dirty="0">
                <a:solidFill>
                  <a:srgbClr val="FF0000"/>
                </a:solidFill>
              </a:rPr>
              <a:t>u</a:t>
            </a:r>
            <a:r>
              <a:rPr lang="en-US" altLang="zh-TW" sz="2000" dirty="0"/>
              <a:t>ser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the owner) cannot write to it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o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 err="1">
                <a:solidFill>
                  <a:srgbClr val="FF0000"/>
                </a:solidFill>
                <a:latin typeface="High Tower Text" pitchFamily="18" charset="0"/>
              </a:rPr>
              <a:t>rw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General users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o</a:t>
            </a:r>
            <a:r>
              <a:rPr lang="en-US" altLang="zh-TW" sz="2000" dirty="0"/>
              <a:t>thers) cannot read or write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</a:rPr>
              <a:t>-</a:t>
            </a:r>
            <a:r>
              <a:rPr lang="en-US" altLang="zh-TW" dirty="0">
                <a:solidFill>
                  <a:srgbClr val="FF0000"/>
                </a:solidFill>
                <a:latin typeface="High Tower Text" pitchFamily="18" charset="0"/>
              </a:rPr>
              <a:t>x</a:t>
            </a:r>
            <a:r>
              <a:rPr lang="en-US" altLang="zh-TW" dirty="0">
                <a:latin typeface="High Tower Text" pitchFamily="18" charset="0"/>
              </a:rPr>
              <a:t> 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No category is allowed to execute it (</a:t>
            </a:r>
            <a:r>
              <a:rPr lang="en-US" altLang="zh-TW" sz="2000" dirty="0" err="1"/>
              <a:t>ie</a:t>
            </a:r>
            <a:r>
              <a:rPr lang="en-US" altLang="zh-TW" sz="2000" dirty="0"/>
              <a:t>, </a:t>
            </a:r>
            <a:r>
              <a:rPr lang="en-US" altLang="zh-TW" sz="2000" dirty="0">
                <a:solidFill>
                  <a:srgbClr val="FF0000"/>
                </a:solidFill>
              </a:rPr>
              <a:t>a</a:t>
            </a:r>
            <a:r>
              <a:rPr lang="en-US" altLang="zh-TW" sz="2000" dirty="0"/>
              <a:t>ll can’t)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zh-TW" sz="2000" dirty="0"/>
          </a:p>
          <a:p>
            <a:pPr lvl="1" eaLnBrk="1" hangingPunct="1">
              <a:lnSpc>
                <a:spcPct val="80000"/>
              </a:lnSpc>
              <a:spcBef>
                <a:spcPts val="400"/>
              </a:spcBef>
            </a:pPr>
            <a:r>
              <a:rPr lang="en-US" altLang="zh-TW" sz="2400" dirty="0"/>
              <a:t>You can also </a:t>
            </a:r>
            <a:r>
              <a:rPr lang="en-US" altLang="zh-TW" sz="2400" b="1" dirty="0"/>
              <a:t>add </a:t>
            </a:r>
            <a:r>
              <a:rPr lang="en-US" altLang="zh-TW" sz="2400" i="1" dirty="0"/>
              <a:t>and</a:t>
            </a:r>
            <a:r>
              <a:rPr lang="en-US" altLang="zh-TW" sz="2400" b="1" i="1" dirty="0"/>
              <a:t> </a:t>
            </a:r>
            <a:r>
              <a:rPr lang="en-US" altLang="zh-TW" sz="2400" b="1" dirty="0"/>
              <a:t>remove</a:t>
            </a:r>
            <a:r>
              <a:rPr lang="en-US" altLang="zh-TW" sz="2400" dirty="0"/>
              <a:t> by setting everything at once.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altLang="zh-TW" sz="2400" dirty="0"/>
              <a:t>	Do this by giving a </a:t>
            </a:r>
            <a:r>
              <a:rPr lang="en-US" altLang="zh-TW" sz="2400" dirty="0">
                <a:solidFill>
                  <a:srgbClr val="7030A0"/>
                </a:solidFill>
              </a:rPr>
              <a:t>three-digit </a:t>
            </a:r>
            <a:r>
              <a:rPr lang="en-US" altLang="zh-TW" sz="2400" dirty="0"/>
              <a:t>octal (</a:t>
            </a:r>
            <a:r>
              <a:rPr lang="zh-TW" altLang="en-US" sz="2000" dirty="0"/>
              <a:t>八進制</a:t>
            </a:r>
            <a:r>
              <a:rPr lang="en-US" altLang="zh-TW" sz="2400" dirty="0"/>
              <a:t>) number: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777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dirty="0"/>
              <a:t>Everyone gets full permissions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700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get full permission. Everyone else gets nothing</a:t>
            </a:r>
          </a:p>
          <a:p>
            <a:pPr lvl="2" eaLnBrk="1" hangingPunct="1">
              <a:lnSpc>
                <a:spcPct val="70000"/>
              </a:lnSpc>
              <a:buFontTx/>
              <a:buNone/>
            </a:pPr>
            <a:r>
              <a:rPr lang="en-US" altLang="zh-TW" dirty="0" err="1">
                <a:latin typeface="High Tower Text" pitchFamily="18" charset="0"/>
              </a:rPr>
              <a:t>chmod</a:t>
            </a:r>
            <a:r>
              <a:rPr lang="en-US" altLang="zh-TW" dirty="0">
                <a:latin typeface="High Tower Text" pitchFamily="18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Times New Roman" pitchFamily="18" charset="0"/>
              </a:rPr>
              <a:t>644</a:t>
            </a:r>
            <a:r>
              <a:rPr lang="en-US" altLang="zh-TW" dirty="0">
                <a:solidFill>
                  <a:srgbClr val="7030A0"/>
                </a:solidFill>
                <a:latin typeface="High Tower Text" pitchFamily="18" charset="0"/>
              </a:rPr>
              <a:t> </a:t>
            </a:r>
            <a:r>
              <a:rPr lang="en-US" altLang="zh-TW" dirty="0">
                <a:latin typeface="High Tower Text" pitchFamily="18" charset="0"/>
              </a:rPr>
              <a:t>file</a:t>
            </a:r>
            <a:r>
              <a:rPr lang="en-US" altLang="zh-TW" sz="2000" dirty="0"/>
              <a:t> </a:t>
            </a:r>
            <a:r>
              <a:rPr lang="en-US" altLang="zh-TW" sz="2000" dirty="0">
                <a:latin typeface="新細明體" pitchFamily="18" charset="-120"/>
              </a:rPr>
              <a:t>→ </a:t>
            </a:r>
            <a:r>
              <a:rPr lang="en-US" altLang="zh-TW" sz="2000" spc="-10" dirty="0"/>
              <a:t>You </a:t>
            </a:r>
            <a:r>
              <a:rPr lang="en-US" altLang="zh-TW" sz="2000" dirty="0"/>
              <a:t>can read or write, others can just read</a:t>
            </a:r>
          </a:p>
        </p:txBody>
      </p:sp>
      <p:sp>
        <p:nvSpPr>
          <p:cNvPr id="44" name="Trapezoid 43"/>
          <p:cNvSpPr>
            <a:spLocks noChangeAspect="1"/>
          </p:cNvSpPr>
          <p:nvPr/>
        </p:nvSpPr>
        <p:spPr bwMode="auto">
          <a:xfrm rot="-2700000">
            <a:off x="-621192" y="310633"/>
            <a:ext cx="2563457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Recall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1…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6380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848600" cy="7620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Can we make it more general?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143000"/>
            <a:ext cx="8807896" cy="51816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pc="-15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Ho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13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altLang="zh-TW" spc="2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ten</a:t>
            </a:r>
            <a:r>
              <a:rPr lang="en-US" altLang="zh-TW" sz="2800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</a:t>
            </a:r>
            <a:r>
              <a:rPr lang="en-US" altLang="zh-TW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z="2800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TW" spc="-8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wa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nt to use this scr</a:t>
            </a:r>
            <a:r>
              <a:rPr lang="en-US" altLang="zh-TW" spc="-1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pt </a:t>
            </a:r>
            <a:r>
              <a:rPr lang="en-US" altLang="zh-TW" spc="-1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I’v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 </a:t>
            </a:r>
            <a:r>
              <a:rPr lang="en-US" altLang="zh-TW" spc="-7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mad</a:t>
            </a:r>
            <a:r>
              <a:rPr lang="en-US" altLang="zh-TW" spc="-2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zh-TW" spc="-4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It only and always does one thing: count the number of files that begin with an “A”.</a:t>
            </a:r>
          </a:p>
          <a:p>
            <a:pPr eaLnBrk="1" hangingPunct="1">
              <a:lnSpc>
                <a:spcPct val="90000"/>
              </a:lnSpc>
            </a:pPr>
            <a:endParaRPr lang="en-US" altLang="zh-TW" sz="14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If we could </a:t>
            </a:r>
            <a:r>
              <a:rPr lang="en-US" altLang="zh-TW" dirty="0">
                <a:solidFill>
                  <a:srgbClr val="0033CC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pass arguments</a:t>
            </a: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it would be </a:t>
            </a:r>
            <a:b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more flexible (and therefore more useful).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Just like we pass arguments to UNIX commands.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z="1400" dirty="0">
              <a:solidFill>
                <a:srgbClr val="FF0000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 do this, use the $* symbols in your script.</a:t>
            </a:r>
            <a:r>
              <a:rPr lang="en-US" altLang="zh-TW" sz="36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When you run the script, the $* symbols </a:t>
            </a:r>
            <a:b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altLang="zh-TW" sz="3200" dirty="0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will be replaced with all of the arguments.</a:t>
            </a:r>
          </a:p>
        </p:txBody>
      </p:sp>
    </p:spTree>
    <p:extLst>
      <p:ext uri="{BB962C8B-B14F-4D97-AF65-F5344CB8AC3E}">
        <p14:creationId xmlns:p14="http://schemas.microsoft.com/office/powerpoint/2010/main" val="1920864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Old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latin typeface="High Tower Text" pitchFamily="18" charset="0"/>
              </a:rPr>
              <a:t>cat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ls </a:t>
            </a:r>
            <a:r>
              <a:rPr lang="en-US" altLang="zh-TW" sz="2800" b="1" dirty="0">
                <a:latin typeface="Times New Roman" pitchFamily="18" charset="0"/>
              </a:rPr>
              <a:t>$*</a:t>
            </a:r>
            <a:r>
              <a:rPr lang="en-US" altLang="zh-TW" sz="2800" b="1" dirty="0">
                <a:latin typeface="High Tower Text" pitchFamily="18" charset="0"/>
              </a:rPr>
              <a:t> &gt;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l &lt; temp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latin typeface="High Tower Text" pitchFamily="18" charset="0"/>
              </a:rPr>
              <a:t> </a:t>
            </a:r>
            <a:r>
              <a:rPr lang="en-US" altLang="zh-TW" sz="2800" dirty="0">
                <a:latin typeface="Times New Roman" pitchFamily="18" charset="0"/>
              </a:rPr>
              <a:t>-</a:t>
            </a:r>
            <a:r>
              <a:rPr lang="en-US" altLang="zh-TW" sz="2800" b="1" dirty="0">
                <a:latin typeface="High Tower Text" pitchFamily="18" charset="0"/>
              </a:rPr>
              <a:t>f temp</a:t>
            </a:r>
            <a:endParaRPr lang="zh-TW" altLang="en-US" sz="2800" b="1" dirty="0"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 </a:t>
            </a:r>
            <a:r>
              <a:rPr lang="en-US" altLang="zh-TW" sz="2800" b="1" dirty="0">
                <a:latin typeface="High Tower Text" pitchFamily="18" charset="0"/>
              </a:rPr>
              <a:t>chm u+ ci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405636380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en-US" altLang="zh-TW" dirty="0">
                <a:solidFill>
                  <a:srgbClr val="0033CC"/>
                </a:solidFill>
              </a:rPr>
              <a:t>A</a:t>
            </a:r>
            <a:r>
              <a:rPr lang="en-US" altLang="zh-TW" sz="3600" dirty="0">
                <a:solidFill>
                  <a:srgbClr val="0033CC"/>
                </a:solidFill>
              </a:rPr>
              <a:t> </a:t>
            </a:r>
            <a:r>
              <a:rPr lang="en-US" altLang="zh-TW" dirty="0">
                <a:solidFill>
                  <a:srgbClr val="0033CC"/>
                </a:solidFill>
              </a:rPr>
              <a:t>more-flexible version: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8763000" cy="5638800"/>
          </a:xfrm>
          <a:solidFill>
            <a:schemeClr val="tx1"/>
          </a:solidFill>
        </p:spPr>
        <p:txBody>
          <a:bodyPr/>
          <a:lstStyle/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rgbClr val="B2B2B2"/>
                </a:solidFill>
              </a:rPr>
              <a:t>% 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count_A_Files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B2B2B2"/>
                </a:solidFill>
                <a:latin typeface="Times New Roman" pitchFamily="18" charset="0"/>
              </a:rPr>
              <a:t>A*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B2B2B2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B2B2B2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B2B2B2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B2B2B2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B2B2B2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>
                <a:solidFill>
                  <a:srgbClr val="FFFFCC"/>
                </a:solidFill>
              </a:rPr>
              <a:t> 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cat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countFiles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ls </a:t>
            </a:r>
            <a:r>
              <a:rPr lang="en-US" altLang="zh-TW" sz="2800" b="1" dirty="0">
                <a:solidFill>
                  <a:srgbClr val="FFFFCC"/>
                </a:solidFill>
                <a:latin typeface="Times New Roman" pitchFamily="18" charset="0"/>
              </a:rPr>
              <a:t>$*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&gt;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wc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l &lt;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en-US" altLang="zh-TW" sz="2800" b="1" dirty="0">
              <a:solidFill>
                <a:srgbClr val="FFFFCC"/>
              </a:solidFill>
              <a:latin typeface="High Tower Text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rm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 </a:t>
            </a:r>
            <a:r>
              <a:rPr lang="en-US" altLang="zh-TW" sz="2800" dirty="0">
                <a:solidFill>
                  <a:srgbClr val="FFFFCC"/>
                </a:solidFill>
                <a:latin typeface="Times New Roman" pitchFamily="18" charset="0"/>
              </a:rPr>
              <a:t>-</a:t>
            </a:r>
            <a:r>
              <a:rPr lang="en-US" altLang="zh-TW" sz="2800" b="1" dirty="0">
                <a:solidFill>
                  <a:srgbClr val="FFFFCC"/>
                </a:solidFill>
                <a:latin typeface="High Tower Text" pitchFamily="18" charset="0"/>
              </a:rPr>
              <a:t>f </a:t>
            </a:r>
            <a:r>
              <a:rPr lang="en-US" altLang="zh-TW" sz="2800" b="1" dirty="0" err="1">
                <a:solidFill>
                  <a:srgbClr val="FFFFCC"/>
                </a:solidFill>
                <a:latin typeface="High Tower Text" pitchFamily="18" charset="0"/>
              </a:rPr>
              <a:t>tempfile</a:t>
            </a:r>
            <a:endParaRPr lang="zh-TW" altLang="en-US" sz="2800" b="1" dirty="0">
              <a:solidFill>
                <a:srgbClr val="FFFFCC"/>
              </a:solidFill>
              <a:latin typeface="Times New Roman" pitchFamily="18" charset="0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solidFill>
                  <a:schemeClr val="bg1"/>
                </a:solidFill>
              </a:rPr>
              <a:t>%</a:t>
            </a:r>
            <a:r>
              <a:rPr lang="en-US" altLang="zh-TW" sz="2400" b="1" dirty="0"/>
              <a:t> </a:t>
            </a:r>
            <a:r>
              <a:rPr lang="en-US" altLang="zh-TW" sz="2800" b="1" dirty="0">
                <a:latin typeface="High Tower Text" pitchFamily="18" charset="0"/>
              </a:rPr>
              <a:t>chm u+  A*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  <a:r>
              <a:rPr lang="en-US" altLang="zh-TW" sz="2800" b="1" dirty="0">
                <a:latin typeface="High Tower Text" pitchFamily="18" charset="0"/>
              </a:rPr>
              <a:t> .</a:t>
            </a:r>
            <a:r>
              <a:rPr lang="en-US" altLang="zh-TW" b="1" dirty="0">
                <a:latin typeface="Times New Roman" pitchFamily="18" charset="0"/>
              </a:rPr>
              <a:t>/</a:t>
            </a:r>
            <a:r>
              <a:rPr lang="en-US" altLang="zh-TW" sz="2800" b="1" dirty="0">
                <a:latin typeface="High Tower Text" pitchFamily="18" charset="0"/>
              </a:rPr>
              <a:t>count A* [^A]*.c 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>
                <a:latin typeface="Times New Roman" pitchFamily="18" charset="0"/>
              </a:rPr>
              <a:t>11</a:t>
            </a: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TW" sz="2400" b="1" dirty="0"/>
              <a:t>%</a:t>
            </a:r>
          </a:p>
        </p:txBody>
      </p:sp>
      <p:sp>
        <p:nvSpPr>
          <p:cNvPr id="268293" name="AutoShape 5"/>
          <p:cNvSpPr>
            <a:spLocks noChangeArrowheads="1"/>
          </p:cNvSpPr>
          <p:nvPr/>
        </p:nvSpPr>
        <p:spPr bwMode="auto">
          <a:xfrm>
            <a:off x="3276600" y="3657600"/>
            <a:ext cx="3962400" cy="923528"/>
          </a:xfrm>
          <a:prstGeom prst="wedgeRoundRectCallout">
            <a:avLst>
              <a:gd name="adj1" fmla="val -112460"/>
              <a:gd name="adj2" fmla="val -49473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TW" sz="2400" dirty="0">
                <a:solidFill>
                  <a:srgbClr val="000000"/>
                </a:solidFill>
              </a:rPr>
              <a:t>See the difference?</a:t>
            </a:r>
            <a:br>
              <a:rPr lang="en-US" alt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It has “$*” instead of “A*”</a:t>
            </a:r>
          </a:p>
        </p:txBody>
      </p:sp>
    </p:spTree>
    <p:extLst>
      <p:ext uri="{BB962C8B-B14F-4D97-AF65-F5344CB8AC3E}">
        <p14:creationId xmlns:p14="http://schemas.microsoft.com/office/powerpoint/2010/main" val="1609501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3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33292</TotalTime>
  <Words>24346</Words>
  <Application>Microsoft Office PowerPoint</Application>
  <PresentationFormat>On-screen Show (4:3)</PresentationFormat>
  <Paragraphs>3636</Paragraphs>
  <Slides>221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221</vt:i4>
      </vt:variant>
    </vt:vector>
  </HeadingPairs>
  <TitlesOfParts>
    <vt:vector size="251" baseType="lpstr">
      <vt:lpstr>LiSu</vt:lpstr>
      <vt:lpstr>MS PGothic</vt:lpstr>
      <vt:lpstr>MS PGothic</vt:lpstr>
      <vt:lpstr>新細明體</vt:lpstr>
      <vt:lpstr>Andale Mono</vt:lpstr>
      <vt:lpstr>Arial</vt:lpstr>
      <vt:lpstr>Arial Black</vt:lpstr>
      <vt:lpstr>Arial Narrow</vt:lpstr>
      <vt:lpstr>Arial Unicode MS</vt:lpstr>
      <vt:lpstr>Bell MT</vt:lpstr>
      <vt:lpstr>Bernard MT Condensed</vt:lpstr>
      <vt:lpstr>Bodoni MT</vt:lpstr>
      <vt:lpstr>Bookman Old Style</vt:lpstr>
      <vt:lpstr>Cambria Math</vt:lpstr>
      <vt:lpstr>Consolas</vt:lpstr>
      <vt:lpstr>Gadugi</vt:lpstr>
      <vt:lpstr>Garamond</vt:lpstr>
      <vt:lpstr>High Tower Text</vt:lpstr>
      <vt:lpstr>Lucida Console</vt:lpstr>
      <vt:lpstr>Lucida Grande</vt:lpstr>
      <vt:lpstr>Lucida Sans Unicode</vt:lpstr>
      <vt:lpstr>Poor Richard</vt:lpstr>
      <vt:lpstr>Symbol</vt:lpstr>
      <vt:lpstr>Tahoma</vt:lpstr>
      <vt:lpstr>Times New Roman</vt:lpstr>
      <vt:lpstr>Verdana</vt:lpstr>
      <vt:lpstr>Default Design</vt:lpstr>
      <vt:lpstr>1_Default Design</vt:lpstr>
      <vt:lpstr>2_Default Design</vt:lpstr>
      <vt:lpstr>5_Default Design</vt:lpstr>
      <vt:lpstr>Miscellaneous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basename</vt:lpstr>
      <vt:lpstr>basename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 Commands</vt:lpstr>
      <vt:lpstr>Redirection</vt:lpstr>
      <vt:lpstr>If cat has no arg, it uses the keyboard</vt:lpstr>
      <vt:lpstr>Redirection Can Affect Commands</vt:lpstr>
      <vt:lpstr>Redirection Can Affect Commands</vt:lpstr>
      <vt:lpstr>Redirection Can Affect Commands</vt:lpstr>
      <vt:lpstr>Redirection</vt:lpstr>
      <vt:lpstr>Redirection</vt:lpstr>
      <vt:lpstr>Input/Output (I/O) and Redirection</vt:lpstr>
      <vt:lpstr>Input/Output (I/O) and Redirection</vt:lpstr>
      <vt:lpstr>Input/Output (I/O) and Redirection</vt:lpstr>
      <vt:lpstr>Input/Output (I/O) and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An Example Using Redirection</vt:lpstr>
      <vt:lpstr>Connecting commands by redirection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Lets do some more redirection</vt:lpstr>
      <vt:lpstr>What is a Script?</vt:lpstr>
      <vt:lpstr>How, then to use our new script?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What does it mean to be executable?</vt:lpstr>
      <vt:lpstr>Changing File Permissions: chmod</vt:lpstr>
      <vt:lpstr>Can we make it more general?</vt:lpstr>
      <vt:lpstr>Old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A more-flexible version:</vt:lpstr>
      <vt:lpstr>See? Here are the 11 matches:</vt:lpstr>
      <vt:lpstr>PowerPoint Presentation</vt:lpstr>
      <vt:lpstr>See? Here are the 11 matches:</vt:lpstr>
      <vt:lpstr>PowerPoint Presentation</vt:lpstr>
      <vt:lpstr>PowerPoint Presentation</vt:lpstr>
      <vt:lpstr>PowerPoint Presentation</vt:lpstr>
      <vt:lpstr>PowerPoint Presentation</vt:lpstr>
      <vt:lpstr>Can we avoid using that tempfile?</vt:lpstr>
      <vt:lpstr>Can we avoid using that tempfile?</vt:lpstr>
      <vt:lpstr>Can we avoid using that tempfile?</vt:lpstr>
      <vt:lpstr>Can we avoid using that tempfile?</vt:lpstr>
      <vt:lpstr>PowerPoint Presentation</vt:lpstr>
      <vt:lpstr>PowerPoint Presentation</vt:lpstr>
      <vt:lpstr>Redirection</vt:lpstr>
      <vt:lpstr>Redirection</vt:lpstr>
      <vt:lpstr>| - The Pipe</vt:lpstr>
      <vt:lpstr>| - The Pipe</vt:lpstr>
      <vt:lpstr>How to do the earlier script with pipes?</vt:lpstr>
      <vt:lpstr>PowerPoint Presentation</vt:lpstr>
      <vt:lpstr>PowerPoint Presentation</vt:lpstr>
      <vt:lpstr>Looking around the source code</vt:lpstr>
      <vt:lpstr>Remember this slide?</vt:lpstr>
      <vt:lpstr>Remember this slide?</vt:lpstr>
      <vt:lpstr>Remember this slide?</vt:lpstr>
      <vt:lpstr>Remember this slide?</vt:lpstr>
      <vt:lpstr>Remember this slide?</vt:lpstr>
      <vt:lpstr>How would you do it  with pipes?</vt:lpstr>
      <vt:lpstr>How would you do it  with pipes?</vt:lpstr>
      <vt:lpstr>Redirection</vt:lpstr>
      <vt:lpstr>Redirection</vt:lpstr>
      <vt:lpstr>Copying piped data into a file (tee)</vt:lpstr>
      <vt:lpstr>Redirection</vt:lpstr>
      <vt:lpstr>Redirection</vt:lpstr>
      <vt:lpstr>PowerPoint Presentation</vt:lpstr>
      <vt:lpstr>Redirection</vt:lpstr>
      <vt:lpstr>Redirection</vt:lpstr>
      <vt:lpstr>Piping arguments (xargs)</vt:lpstr>
      <vt:lpstr>Piping arguments (xargs)</vt:lpstr>
      <vt:lpstr>Piping arguments (xargs)</vt:lpstr>
      <vt:lpstr>Piping arguments (xargs)</vt:lpstr>
      <vt:lpstr>Piping arguments (xargs)</vt:lpstr>
      <vt:lpstr>Huh?</vt:lpstr>
      <vt:lpstr>Huh?</vt:lpstr>
      <vt:lpstr>Huh?</vt:lpstr>
      <vt:lpstr>Huh?</vt:lpstr>
      <vt:lpstr>Huh?</vt:lpstr>
      <vt:lpstr>Huh?</vt:lpstr>
      <vt:lpstr>Huh?</vt:lpstr>
      <vt:lpstr> xargs vs the ` ` command</vt:lpstr>
      <vt:lpstr>Redirection</vt:lpstr>
      <vt:lpstr>Command Coordination  ;     &amp;&amp;     || </vt:lpstr>
      <vt:lpstr>Command Coordination  ;     &amp;&amp;     ||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Coordination  ;     &amp;&amp;     || </vt:lpstr>
      <vt:lpstr>Command Coordination  ;     &amp;&amp;     || </vt:lpstr>
      <vt:lpstr>Command Coordination  ;     &amp;&amp;     || </vt:lpstr>
      <vt:lpstr>Command Coordination  ;     &amp;&amp;     || 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Command Coordination  A note on parentheses</vt:lpstr>
      <vt:lpstr>Make changes persist with source:</vt:lpstr>
      <vt:lpstr>Make changes persist with source:</vt:lpstr>
      <vt:lpstr>Make changes persist with source:</vt:lpstr>
      <vt:lpstr>Make changes persist with source:</vt:lpstr>
      <vt:lpstr>Make changes persist with source:</vt:lpstr>
      <vt:lpstr>Make changes persist with source:</vt:lpstr>
      <vt:lpstr>PowerPoint Presentation</vt:lpstr>
      <vt:lpstr>PowerPoint Presentation</vt:lpstr>
      <vt:lpstr>PowerPoint Presentation</vt:lpstr>
      <vt:lpstr>You can also create your files under Windows, but then you will have to worry about a confusing difference between UNIX and Windows</vt:lpstr>
      <vt:lpstr>Miscellaneous Commands</vt:lpstr>
      <vt:lpstr>Windows text files are formatted differently than UNIX text files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 Commands</vt:lpstr>
      <vt:lpstr>Miscellaneous Commands</vt:lpstr>
      <vt:lpstr> gzip/gunzip</vt:lpstr>
      <vt:lpstr>Miscellaneous Commands</vt:lpstr>
      <vt:lpstr>Miscellaneous Commands</vt:lpstr>
      <vt:lpstr>tar</vt:lpstr>
      <vt:lpstr>PowerPoint Presentation</vt:lpstr>
      <vt:lpstr>Homework</vt:lpstr>
      <vt:lpstr>Homework</vt:lpstr>
      <vt:lpstr>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Haga</dc:creator>
  <cp:lastModifiedBy>Me</cp:lastModifiedBy>
  <cp:revision>625</cp:revision>
  <cp:lastPrinted>2005-05-27T21:26:31Z</cp:lastPrinted>
  <dcterms:created xsi:type="dcterms:W3CDTF">2005-05-23T21:56:35Z</dcterms:created>
  <dcterms:modified xsi:type="dcterms:W3CDTF">2023-02-20T02:08:49Z</dcterms:modified>
</cp:coreProperties>
</file>